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7" r:id="rId3"/>
    <p:sldId id="276" r:id="rId4"/>
    <p:sldId id="259" r:id="rId5"/>
    <p:sldId id="257" r:id="rId6"/>
    <p:sldId id="258" r:id="rId7"/>
    <p:sldId id="260" r:id="rId8"/>
    <p:sldId id="261" r:id="rId9"/>
    <p:sldId id="262" r:id="rId10"/>
    <p:sldId id="265" r:id="rId11"/>
    <p:sldId id="266" r:id="rId12"/>
    <p:sldId id="300" r:id="rId13"/>
    <p:sldId id="299" r:id="rId14"/>
    <p:sldId id="263" r:id="rId15"/>
    <p:sldId id="264" r:id="rId16"/>
    <p:sldId id="272" r:id="rId17"/>
    <p:sldId id="273" r:id="rId18"/>
    <p:sldId id="274" r:id="rId19"/>
    <p:sldId id="275" r:id="rId20"/>
    <p:sldId id="267" r:id="rId21"/>
    <p:sldId id="271" r:id="rId22"/>
    <p:sldId id="270" r:id="rId23"/>
    <p:sldId id="302" r:id="rId24"/>
    <p:sldId id="301" r:id="rId25"/>
    <p:sldId id="269" r:id="rId26"/>
    <p:sldId id="278" r:id="rId27"/>
    <p:sldId id="279"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09" r:id="rId47"/>
    <p:sldId id="303" r:id="rId48"/>
    <p:sldId id="304" r:id="rId49"/>
    <p:sldId id="305" r:id="rId50"/>
    <p:sldId id="306" r:id="rId51"/>
    <p:sldId id="307" r:id="rId52"/>
    <p:sldId id="310" r:id="rId53"/>
    <p:sldId id="308"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BE10116C-17E5-4FA9-B359-DDE9AEEB9B47}">
          <p14:sldIdLst>
            <p14:sldId id="256"/>
            <p14:sldId id="277"/>
            <p14:sldId id="276"/>
            <p14:sldId id="259"/>
          </p14:sldIdLst>
        </p14:section>
        <p14:section name="SLA Definition" id="{11F6B0FA-D52A-4938-B572-799592A1E062}">
          <p14:sldIdLst>
            <p14:sldId id="257"/>
            <p14:sldId id="258"/>
          </p14:sldIdLst>
        </p14:section>
        <p14:section name="Why SLA is Important" id="{A462EF8D-6CA3-458A-86F8-07A615E8196C}">
          <p14:sldIdLst>
            <p14:sldId id="260"/>
            <p14:sldId id="261"/>
            <p14:sldId id="262"/>
          </p14:sldIdLst>
        </p14:section>
        <p14:section name="SLA Values" id="{FBCBDF54-32C7-402A-A337-3E42F37A5473}">
          <p14:sldIdLst>
            <p14:sldId id="265"/>
            <p14:sldId id="266"/>
            <p14:sldId id="300"/>
            <p14:sldId id="299"/>
            <p14:sldId id="263"/>
            <p14:sldId id="264"/>
          </p14:sldIdLst>
        </p14:section>
        <p14:section name="Tiers or Pods" id="{2A30F40B-1D3D-40C1-970C-D3E5146EFF48}">
          <p14:sldIdLst>
            <p14:sldId id="272"/>
            <p14:sldId id="273"/>
            <p14:sldId id="274"/>
            <p14:sldId id="275"/>
          </p14:sldIdLst>
        </p14:section>
        <p14:section name="KPIs" id="{6728AF35-1181-412F-9F43-139C894B73EE}">
          <p14:sldIdLst>
            <p14:sldId id="267"/>
            <p14:sldId id="271"/>
            <p14:sldId id="270"/>
            <p14:sldId id="302"/>
            <p14:sldId id="301"/>
            <p14:sldId id="269"/>
          </p14:sldIdLst>
        </p14:section>
        <p14:section name="SLA Escalation Mapping" id="{44E0E2D9-C100-41F5-998D-90E97D6AEE34}">
          <p14:sldIdLst>
            <p14:sldId id="278"/>
            <p14:sldId id="279"/>
            <p14:sldId id="281"/>
            <p14:sldId id="282"/>
            <p14:sldId id="283"/>
          </p14:sldIdLst>
        </p14:section>
        <p14:section name="SLA Escalation Analysis" id="{6C69BA6A-EA09-4AA5-B64B-EB107FE839A9}">
          <p14:sldIdLst>
            <p14:sldId id="284"/>
            <p14:sldId id="285"/>
            <p14:sldId id="286"/>
            <p14:sldId id="287"/>
            <p14:sldId id="288"/>
            <p14:sldId id="289"/>
            <p14:sldId id="290"/>
          </p14:sldIdLst>
        </p14:section>
        <p14:section name="SLA Escalation Rules" id="{8061E875-B12C-4ECA-B1C8-C74F85388590}">
          <p14:sldIdLst>
            <p14:sldId id="291"/>
            <p14:sldId id="292"/>
            <p14:sldId id="293"/>
            <p14:sldId id="294"/>
            <p14:sldId id="295"/>
            <p14:sldId id="296"/>
            <p14:sldId id="297"/>
            <p14:sldId id="298"/>
            <p14:sldId id="309"/>
          </p14:sldIdLst>
        </p14:section>
        <p14:section name="Analysis Your SLA Settings" id="{6EF62840-D3C8-468E-9863-78C1149829B6}">
          <p14:sldIdLst>
            <p14:sldId id="303"/>
            <p14:sldId id="304"/>
            <p14:sldId id="305"/>
            <p14:sldId id="306"/>
            <p14:sldId id="307"/>
          </p14:sldIdLst>
        </p14:section>
        <p14:section name="Conclusion" id="{312E0F90-C859-41B0-A83E-455E813ACF7E}">
          <p14:sldIdLst>
            <p14:sldId id="310"/>
            <p14:sldId id="30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89" autoAdjust="0"/>
  </p:normalViewPr>
  <p:slideViewPr>
    <p:cSldViewPr>
      <p:cViewPr varScale="1">
        <p:scale>
          <a:sx n="112" d="100"/>
          <a:sy n="112" d="100"/>
        </p:scale>
        <p:origin x="-157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FB0487D-D7D4-4551-9455-5ACF42FF8956}"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2" y="2942603"/>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5"/>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9"/>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5" y="3055622"/>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67BD43A9-2641-434D-81CB-1B90B6708197}" type="slidenum">
              <a:rPr lang="en-US" smtClean="0"/>
              <a:t>‹#›</a:t>
            </a:fld>
            <a:endParaRPr lang="en-US"/>
          </a:p>
        </p:txBody>
      </p:sp>
      <p:sp>
        <p:nvSpPr>
          <p:cNvPr id="11" name="Rectangle 10"/>
          <p:cNvSpPr/>
          <p:nvPr/>
        </p:nvSpPr>
        <p:spPr>
          <a:xfrm>
            <a:off x="541822" y="4559278"/>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4"/>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B0487D-D7D4-4551-9455-5ACF42FF8956}"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5"/>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7" y="351410"/>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9" y="395428"/>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1001"/>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B0487D-D7D4-4551-9455-5ACF42FF8956}"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B0487D-D7D4-4551-9455-5ACF42FF8956}"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FB0487D-D7D4-4551-9455-5ACF42FF8956}" type="datetimeFigureOut">
              <a:rPr lang="en-US" smtClean="0"/>
              <a:t>9/24/2013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2"/>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43A9-2641-434D-81CB-1B90B6708197}" type="slidenum">
              <a:rPr lang="en-US" smtClean="0"/>
              <a:t>‹#›</a:t>
            </a:fld>
            <a:endParaRPr lang="en-US"/>
          </a:p>
        </p:txBody>
      </p:sp>
      <p:sp>
        <p:nvSpPr>
          <p:cNvPr id="2" name="Title 1"/>
          <p:cNvSpPr>
            <a:spLocks noGrp="1"/>
          </p:cNvSpPr>
          <p:nvPr>
            <p:ph type="title"/>
          </p:nvPr>
        </p:nvSpPr>
        <p:spPr>
          <a:xfrm>
            <a:off x="736456" y="3200401"/>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2"/>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1"/>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9"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B0487D-D7D4-4551-9455-5ACF42FF8956}"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3"/>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7"/>
            <a:ext cx="4040188" cy="639763"/>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722437"/>
            <a:ext cx="4041775" cy="639763"/>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438400"/>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B0487D-D7D4-4551-9455-5ACF42FF8956}" type="datetimeFigureOut">
              <a:rPr lang="en-US" smtClean="0"/>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B0487D-D7D4-4551-9455-5ACF42FF8956}" type="datetimeFigureOut">
              <a:rPr lang="en-US" smtClean="0"/>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FB0487D-D7D4-4551-9455-5ACF42FF8956}" type="datetimeFigureOut">
              <a:rPr lang="en-US" smtClean="0"/>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D43A9-2641-434D-81CB-1B90B670819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B0487D-D7D4-4551-9455-5ACF42FF8956}"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D43A9-2641-434D-81CB-1B90B6708197}"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3"/>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8"/>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FB0487D-D7D4-4551-9455-5ACF42FF8956}" type="datetimeFigureOut">
              <a:rPr lang="en-US" smtClean="0"/>
              <a:t>9/24/2013</a:t>
            </a:fld>
            <a:endParaRPr lang="en-US"/>
          </a:p>
        </p:txBody>
      </p:sp>
      <p:sp>
        <p:nvSpPr>
          <p:cNvPr id="7" name="Slide Number Placeholder 6"/>
          <p:cNvSpPr>
            <a:spLocks noGrp="1"/>
          </p:cNvSpPr>
          <p:nvPr>
            <p:ph type="sldNum" sz="quarter" idx="12"/>
          </p:nvPr>
        </p:nvSpPr>
        <p:spPr/>
        <p:txBody>
          <a:bodyPr/>
          <a:lstStyle/>
          <a:p>
            <a:fld id="{67BD43A9-2641-434D-81CB-1B90B6708197}"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1" y="5029201"/>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7"/>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1"/>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1"/>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2"/>
                </a:solidFill>
              </a:defRPr>
            </a:lvl1pPr>
          </a:lstStyle>
          <a:p>
            <a:fld id="{3FB0487D-D7D4-4551-9455-5ACF42FF8956}" type="datetimeFigureOut">
              <a:rPr lang="en-US" smtClean="0"/>
              <a:t>9/24/2013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2"/>
                </a:solidFill>
              </a:defRPr>
            </a:lvl1pPr>
          </a:lstStyle>
          <a:p>
            <a:fld id="{67BD43A9-2641-434D-81CB-1B90B6708197}" type="slidenum">
              <a:rPr lang="en-US" smtClean="0"/>
              <a:t>‹#›</a:t>
            </a:fld>
            <a:endParaRPr lang="en-US"/>
          </a:p>
        </p:txBody>
      </p:sp>
      <p:sp>
        <p:nvSpPr>
          <p:cNvPr id="9" name="Rectangle 8"/>
          <p:cNvSpPr/>
          <p:nvPr/>
        </p:nvSpPr>
        <p:spPr>
          <a:xfrm>
            <a:off x="274320" y="278167"/>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3"/>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Chris Connolly – Christo IT Services</a:t>
            </a:r>
            <a:endParaRPr lang="en-US" dirty="0"/>
          </a:p>
        </p:txBody>
      </p:sp>
      <p:sp>
        <p:nvSpPr>
          <p:cNvPr id="2" name="Title 1"/>
          <p:cNvSpPr>
            <a:spLocks noGrp="1"/>
          </p:cNvSpPr>
          <p:nvPr>
            <p:ph type="ctrTitle"/>
          </p:nvPr>
        </p:nvSpPr>
        <p:spPr/>
        <p:txBody>
          <a:bodyPr/>
          <a:lstStyle/>
          <a:p>
            <a:r>
              <a:rPr lang="en-US" dirty="0" smtClean="0"/>
              <a:t>SLA Escalation</a:t>
            </a:r>
            <a:endParaRPr lang="en-US" dirty="0"/>
          </a:p>
        </p:txBody>
      </p:sp>
    </p:spTree>
    <p:extLst>
      <p:ext uri="{BB962C8B-B14F-4D97-AF65-F5344CB8AC3E}">
        <p14:creationId xmlns:p14="http://schemas.microsoft.com/office/powerpoint/2010/main" val="676363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Accrued</a:t>
            </a:r>
            <a:endParaRPr lang="en-US" dirty="0"/>
          </a:p>
        </p:txBody>
      </p:sp>
      <p:sp>
        <p:nvSpPr>
          <p:cNvPr id="3" name="Content Placeholder 2"/>
          <p:cNvSpPr>
            <a:spLocks noGrp="1"/>
          </p:cNvSpPr>
          <p:nvPr>
            <p:ph idx="1"/>
          </p:nvPr>
        </p:nvSpPr>
        <p:spPr/>
        <p:txBody>
          <a:bodyPr/>
          <a:lstStyle/>
          <a:p>
            <a:r>
              <a:rPr lang="en-US" dirty="0" smtClean="0"/>
              <a:t>Each time a ticket is move to or back to an SLA Escalation, the SLA time is accrued</a:t>
            </a:r>
          </a:p>
          <a:p>
            <a:r>
              <a:rPr lang="en-US" dirty="0" smtClean="0"/>
              <a:t>Accrued works well for “We have a Resolution Plan” and “We have Resolved the issue”</a:t>
            </a:r>
          </a:p>
          <a:p>
            <a:r>
              <a:rPr lang="en-US" dirty="0" smtClean="0"/>
              <a:t>It does not work well for “We have NOT responded” or “We have responded”</a:t>
            </a:r>
          </a:p>
          <a:p>
            <a:r>
              <a:rPr lang="en-US" dirty="0" smtClean="0"/>
              <a:t>ConnectWise only tracks “We have resolved an issue” as SLA accrued</a:t>
            </a:r>
          </a:p>
        </p:txBody>
      </p:sp>
    </p:spTree>
    <p:extLst>
      <p:ext uri="{BB962C8B-B14F-4D97-AF65-F5344CB8AC3E}">
        <p14:creationId xmlns:p14="http://schemas.microsoft.com/office/powerpoint/2010/main" val="1899821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Per Escalation</a:t>
            </a:r>
            <a:endParaRPr lang="en-US" dirty="0"/>
          </a:p>
        </p:txBody>
      </p:sp>
      <p:sp>
        <p:nvSpPr>
          <p:cNvPr id="3" name="Content Placeholder 2"/>
          <p:cNvSpPr>
            <a:spLocks noGrp="1"/>
          </p:cNvSpPr>
          <p:nvPr>
            <p:ph idx="1"/>
          </p:nvPr>
        </p:nvSpPr>
        <p:spPr/>
        <p:txBody>
          <a:bodyPr/>
          <a:lstStyle/>
          <a:p>
            <a:r>
              <a:rPr lang="en-US" dirty="0" smtClean="0"/>
              <a:t>Tracking time for each SLA Escalation can be even more valuable than accrued</a:t>
            </a:r>
          </a:p>
          <a:p>
            <a:r>
              <a:rPr lang="en-US" dirty="0" smtClean="0"/>
              <a:t>Per Escalation is perfect for “We have NOT responded” and “We have responded”</a:t>
            </a:r>
          </a:p>
          <a:p>
            <a:pPr lvl="1"/>
            <a:r>
              <a:rPr lang="en-US" dirty="0" smtClean="0"/>
              <a:t>I want all tickets to be responded to in under 15 minutes, each time they are in “Not responded”</a:t>
            </a:r>
          </a:p>
          <a:p>
            <a:r>
              <a:rPr lang="en-US" dirty="0" smtClean="0"/>
              <a:t>ConnectWise does not track SLA per Escalation but uses First Escalation</a:t>
            </a:r>
            <a:endParaRPr lang="en-US" dirty="0"/>
          </a:p>
        </p:txBody>
      </p:sp>
    </p:spTree>
    <p:extLst>
      <p:ext uri="{BB962C8B-B14F-4D97-AF65-F5344CB8AC3E}">
        <p14:creationId xmlns:p14="http://schemas.microsoft.com/office/powerpoint/2010/main" val="478205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ConnectWise SLA Values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Response Time </a:t>
            </a:r>
          </a:p>
          <a:p>
            <a:pPr lvl="1"/>
            <a:r>
              <a:rPr lang="en-US" dirty="0" smtClean="0"/>
              <a:t>Time </a:t>
            </a:r>
            <a:r>
              <a:rPr lang="en-US" dirty="0"/>
              <a:t>in We have NOT </a:t>
            </a:r>
            <a:r>
              <a:rPr lang="en-US" dirty="0" smtClean="0"/>
              <a:t>responded</a:t>
            </a:r>
          </a:p>
          <a:p>
            <a:pPr lvl="1"/>
            <a:r>
              <a:rPr lang="en-US" dirty="0" smtClean="0"/>
              <a:t>First Escalation Only</a:t>
            </a:r>
          </a:p>
          <a:p>
            <a:pPr marL="411480" lvl="1" indent="0">
              <a:buNone/>
            </a:pPr>
            <a:endParaRPr lang="en-US" dirty="0" smtClean="0"/>
          </a:p>
          <a:p>
            <a:r>
              <a:rPr lang="en-US" dirty="0" smtClean="0"/>
              <a:t>Resolution Plan Time</a:t>
            </a:r>
          </a:p>
          <a:p>
            <a:pPr lvl="1"/>
            <a:r>
              <a:rPr lang="en-US" dirty="0" smtClean="0"/>
              <a:t>Combined Time in We have NOT responded and We have responded</a:t>
            </a:r>
          </a:p>
          <a:p>
            <a:pPr lvl="1"/>
            <a:r>
              <a:rPr lang="en-US" dirty="0" smtClean="0"/>
              <a:t>First Escalation Only</a:t>
            </a:r>
          </a:p>
          <a:p>
            <a:pPr lvl="1"/>
            <a:endParaRPr lang="en-US" dirty="0" smtClean="0"/>
          </a:p>
          <a:p>
            <a:r>
              <a:rPr lang="en-US" dirty="0" smtClean="0"/>
              <a:t>Resolution Time</a:t>
            </a:r>
          </a:p>
          <a:p>
            <a:pPr lvl="1"/>
            <a:r>
              <a:rPr lang="en-US" dirty="0" smtClean="0"/>
              <a:t>Combined Time in We have NOT responded, We have responded and We have a Resolution Plan</a:t>
            </a:r>
          </a:p>
          <a:p>
            <a:pPr lvl="1"/>
            <a:r>
              <a:rPr lang="en-US" dirty="0" smtClean="0"/>
              <a:t>Accrued</a:t>
            </a:r>
            <a:endParaRPr lang="en-US" dirty="0"/>
          </a:p>
        </p:txBody>
      </p:sp>
    </p:spTree>
    <p:extLst>
      <p:ext uri="{BB962C8B-B14F-4D97-AF65-F5344CB8AC3E}">
        <p14:creationId xmlns:p14="http://schemas.microsoft.com/office/powerpoint/2010/main" val="2728461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ConnectWise SLA Values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752602"/>
            <a:ext cx="6096000" cy="4821207"/>
          </a:xfrm>
        </p:spPr>
      </p:pic>
    </p:spTree>
    <p:extLst>
      <p:ext uri="{BB962C8B-B14F-4D97-AF65-F5344CB8AC3E}">
        <p14:creationId xmlns:p14="http://schemas.microsoft.com/office/powerpoint/2010/main" val="1447644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Facing SLA</a:t>
            </a:r>
            <a:endParaRPr lang="en-US" dirty="0"/>
          </a:p>
        </p:txBody>
      </p:sp>
      <p:sp>
        <p:nvSpPr>
          <p:cNvPr id="3" name="Content Placeholder 2"/>
          <p:cNvSpPr>
            <a:spLocks noGrp="1"/>
          </p:cNvSpPr>
          <p:nvPr>
            <p:ph idx="1"/>
          </p:nvPr>
        </p:nvSpPr>
        <p:spPr/>
        <p:txBody>
          <a:bodyPr/>
          <a:lstStyle/>
          <a:p>
            <a:r>
              <a:rPr lang="en-US" dirty="0" smtClean="0"/>
              <a:t>Classic Approach</a:t>
            </a:r>
          </a:p>
          <a:p>
            <a:pPr lvl="1"/>
            <a:r>
              <a:rPr lang="en-US" dirty="0" smtClean="0"/>
              <a:t>Contract with client</a:t>
            </a:r>
          </a:p>
          <a:p>
            <a:pPr lvl="1"/>
            <a:r>
              <a:rPr lang="en-US" dirty="0" smtClean="0"/>
              <a:t>Response times set to the maximum time acceptable by clients</a:t>
            </a:r>
          </a:p>
          <a:p>
            <a:pPr lvl="1"/>
            <a:r>
              <a:rPr lang="en-US" dirty="0" smtClean="0"/>
              <a:t>Higher paying contracts may be offered faster response times</a:t>
            </a:r>
          </a:p>
          <a:p>
            <a:r>
              <a:rPr lang="en-US" dirty="0" smtClean="0"/>
              <a:t>Problems with this approach</a:t>
            </a:r>
          </a:p>
          <a:p>
            <a:pPr lvl="1"/>
            <a:r>
              <a:rPr lang="en-US" dirty="0" smtClean="0"/>
              <a:t>We are setting the “bar” as low as possible for our company</a:t>
            </a:r>
          </a:p>
          <a:p>
            <a:pPr lvl="1"/>
            <a:r>
              <a:rPr lang="en-US" dirty="0" smtClean="0"/>
              <a:t>Some numbers make no sense – Time to Resolve </a:t>
            </a:r>
          </a:p>
          <a:p>
            <a:pPr lvl="1"/>
            <a:r>
              <a:rPr lang="en-US" dirty="0" smtClean="0"/>
              <a:t>We configure workflow rules based on these low as possible response times</a:t>
            </a:r>
          </a:p>
          <a:p>
            <a:pPr lvl="1"/>
            <a:endParaRPr lang="en-US" dirty="0"/>
          </a:p>
        </p:txBody>
      </p:sp>
    </p:spTree>
    <p:extLst>
      <p:ext uri="{BB962C8B-B14F-4D97-AF65-F5344CB8AC3E}">
        <p14:creationId xmlns:p14="http://schemas.microsoft.com/office/powerpoint/2010/main" val="4071940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SLA</a:t>
            </a:r>
            <a:endParaRPr lang="en-US" dirty="0"/>
          </a:p>
        </p:txBody>
      </p:sp>
      <p:sp>
        <p:nvSpPr>
          <p:cNvPr id="3" name="Content Placeholder 2"/>
          <p:cNvSpPr>
            <a:spLocks noGrp="1"/>
          </p:cNvSpPr>
          <p:nvPr>
            <p:ph idx="1"/>
          </p:nvPr>
        </p:nvSpPr>
        <p:spPr/>
        <p:txBody>
          <a:bodyPr/>
          <a:lstStyle/>
          <a:p>
            <a:r>
              <a:rPr lang="en-US" dirty="0" smtClean="0"/>
              <a:t>Operational Approach</a:t>
            </a:r>
          </a:p>
          <a:p>
            <a:pPr lvl="1"/>
            <a:r>
              <a:rPr lang="en-US" dirty="0" smtClean="0"/>
              <a:t>Response times are determined by management for internal reporting and KPIs</a:t>
            </a:r>
          </a:p>
          <a:p>
            <a:r>
              <a:rPr lang="en-US" dirty="0" smtClean="0"/>
              <a:t>Why is this Approach better?</a:t>
            </a:r>
          </a:p>
          <a:p>
            <a:pPr lvl="1"/>
            <a:r>
              <a:rPr lang="en-US" dirty="0" smtClean="0"/>
              <a:t>Response times can be set to minimum values rather than maximum values</a:t>
            </a:r>
          </a:p>
          <a:p>
            <a:pPr lvl="1"/>
            <a:r>
              <a:rPr lang="en-US" dirty="0" smtClean="0"/>
              <a:t>We can have workflow rules respond faster to potential issues</a:t>
            </a:r>
          </a:p>
          <a:p>
            <a:pPr lvl="1"/>
            <a:r>
              <a:rPr lang="en-US" dirty="0" smtClean="0"/>
              <a:t>We can pick and choose which SLA KPIs are actually important</a:t>
            </a:r>
            <a:endParaRPr lang="en-US" dirty="0"/>
          </a:p>
        </p:txBody>
      </p:sp>
    </p:spTree>
    <p:extLst>
      <p:ext uri="{BB962C8B-B14F-4D97-AF65-F5344CB8AC3E}">
        <p14:creationId xmlns:p14="http://schemas.microsoft.com/office/powerpoint/2010/main" val="829473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Approach</a:t>
            </a:r>
            <a:endParaRPr lang="en-US" dirty="0"/>
          </a:p>
        </p:txBody>
      </p:sp>
      <p:sp>
        <p:nvSpPr>
          <p:cNvPr id="3" name="Content Placeholder 2"/>
          <p:cNvSpPr>
            <a:spLocks noGrp="1"/>
          </p:cNvSpPr>
          <p:nvPr>
            <p:ph idx="1"/>
          </p:nvPr>
        </p:nvSpPr>
        <p:spPr/>
        <p:txBody>
          <a:bodyPr/>
          <a:lstStyle/>
          <a:p>
            <a:r>
              <a:rPr lang="en-US" dirty="0" smtClean="0"/>
              <a:t>A Tier approach attempts to control access to higher costs resources</a:t>
            </a:r>
          </a:p>
          <a:p>
            <a:r>
              <a:rPr lang="en-US" dirty="0" smtClean="0"/>
              <a:t>Tiers use a defined procedure for escalating tickets to the next tier</a:t>
            </a:r>
          </a:p>
          <a:p>
            <a:pPr lvl="1"/>
            <a:r>
              <a:rPr lang="en-US" dirty="0" smtClean="0"/>
              <a:t>Example</a:t>
            </a:r>
          </a:p>
          <a:p>
            <a:pPr lvl="2"/>
            <a:r>
              <a:rPr lang="en-US" dirty="0" smtClean="0"/>
              <a:t>Dispatch Manager routes tickets</a:t>
            </a:r>
          </a:p>
          <a:p>
            <a:pPr lvl="2"/>
            <a:r>
              <a:rPr lang="en-US" dirty="0" smtClean="0"/>
              <a:t>Tier 1 Support attempts to resolve ticket</a:t>
            </a:r>
          </a:p>
          <a:p>
            <a:pPr lvl="3"/>
            <a:r>
              <a:rPr lang="en-US" dirty="0" smtClean="0"/>
              <a:t>Unresolved tickets are escalated to Tier 2 Support</a:t>
            </a:r>
          </a:p>
          <a:p>
            <a:pPr lvl="2"/>
            <a:r>
              <a:rPr lang="en-US" dirty="0" smtClean="0"/>
              <a:t>Tier 2 Support attempts to resolve tickets from Tier 1</a:t>
            </a:r>
          </a:p>
          <a:p>
            <a:pPr lvl="3"/>
            <a:r>
              <a:rPr lang="en-US" dirty="0" smtClean="0"/>
              <a:t>Unresolved tickets are escalated to Tier 3 Support</a:t>
            </a:r>
          </a:p>
          <a:p>
            <a:pPr lvl="2"/>
            <a:r>
              <a:rPr lang="en-US" dirty="0" smtClean="0"/>
              <a:t>Tier 3 Support must ultimately resolve the tickets from Tier 1 or 2</a:t>
            </a:r>
          </a:p>
          <a:p>
            <a:pPr lvl="4"/>
            <a:endParaRPr lang="en-US" dirty="0"/>
          </a:p>
        </p:txBody>
      </p:sp>
    </p:spTree>
    <p:extLst>
      <p:ext uri="{BB962C8B-B14F-4D97-AF65-F5344CB8AC3E}">
        <p14:creationId xmlns:p14="http://schemas.microsoft.com/office/powerpoint/2010/main" val="2773278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Tiers </a:t>
            </a:r>
            <a:r>
              <a:rPr lang="en-US" dirty="0"/>
              <a:t>Approach</a:t>
            </a:r>
          </a:p>
        </p:txBody>
      </p:sp>
      <p:sp>
        <p:nvSpPr>
          <p:cNvPr id="3" name="Content Placeholder 2"/>
          <p:cNvSpPr>
            <a:spLocks noGrp="1"/>
          </p:cNvSpPr>
          <p:nvPr>
            <p:ph idx="1"/>
          </p:nvPr>
        </p:nvSpPr>
        <p:spPr/>
        <p:txBody>
          <a:bodyPr>
            <a:normAutofit lnSpcReduction="10000"/>
          </a:bodyPr>
          <a:lstStyle/>
          <a:p>
            <a:r>
              <a:rPr lang="en-US" dirty="0" smtClean="0"/>
              <a:t>Pros</a:t>
            </a:r>
          </a:p>
          <a:p>
            <a:pPr lvl="1"/>
            <a:r>
              <a:rPr lang="en-US" dirty="0" smtClean="0"/>
              <a:t>Controls labor costs</a:t>
            </a:r>
          </a:p>
          <a:p>
            <a:pPr lvl="1"/>
            <a:r>
              <a:rPr lang="en-US" dirty="0" smtClean="0"/>
              <a:t>More than one expertise or set of eyes on the tickets</a:t>
            </a:r>
          </a:p>
          <a:p>
            <a:pPr lvl="1"/>
            <a:r>
              <a:rPr lang="en-US" dirty="0" smtClean="0"/>
              <a:t>SLA can be managed well through proper Workflow</a:t>
            </a:r>
          </a:p>
          <a:p>
            <a:r>
              <a:rPr lang="en-US" dirty="0" smtClean="0"/>
              <a:t>Cons</a:t>
            </a:r>
          </a:p>
          <a:p>
            <a:pPr lvl="1"/>
            <a:r>
              <a:rPr lang="en-US" dirty="0" smtClean="0"/>
              <a:t>Time In Responded and Time In Progress can double or triple when a ticket is escalated multiple times – negating the labor savings</a:t>
            </a:r>
          </a:p>
          <a:p>
            <a:pPr lvl="1"/>
            <a:r>
              <a:rPr lang="en-US" dirty="0" smtClean="0"/>
              <a:t>End-user must wait for the ticket to get to the right tech before their ticket can actually be resolved</a:t>
            </a:r>
          </a:p>
          <a:p>
            <a:pPr lvl="1"/>
            <a:r>
              <a:rPr lang="en-US" dirty="0" smtClean="0"/>
              <a:t>The lower paid/experienced Tier 1 or 2 is, the more tickets need to be escalated</a:t>
            </a:r>
          </a:p>
          <a:p>
            <a:pPr lvl="1"/>
            <a:r>
              <a:rPr lang="en-US" dirty="0" smtClean="0"/>
              <a:t>Big Business approach to support Small Business Owners</a:t>
            </a:r>
          </a:p>
          <a:p>
            <a:pPr lvl="1"/>
            <a:endParaRPr lang="en-US" dirty="0"/>
          </a:p>
        </p:txBody>
      </p:sp>
    </p:spTree>
    <p:extLst>
      <p:ext uri="{BB962C8B-B14F-4D97-AF65-F5344CB8AC3E}">
        <p14:creationId xmlns:p14="http://schemas.microsoft.com/office/powerpoint/2010/main" val="3649303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Pod </a:t>
            </a:r>
            <a:r>
              <a:rPr lang="en-US" dirty="0"/>
              <a:t>Approach</a:t>
            </a:r>
          </a:p>
        </p:txBody>
      </p:sp>
      <p:sp>
        <p:nvSpPr>
          <p:cNvPr id="3" name="Content Placeholder 2"/>
          <p:cNvSpPr>
            <a:spLocks noGrp="1"/>
          </p:cNvSpPr>
          <p:nvPr>
            <p:ph idx="1"/>
          </p:nvPr>
        </p:nvSpPr>
        <p:spPr/>
        <p:txBody>
          <a:bodyPr>
            <a:normAutofit lnSpcReduction="10000"/>
          </a:bodyPr>
          <a:lstStyle/>
          <a:p>
            <a:r>
              <a:rPr lang="en-US" dirty="0" smtClean="0"/>
              <a:t>A Pod approach groups a subset of clients and techs together</a:t>
            </a:r>
          </a:p>
          <a:p>
            <a:r>
              <a:rPr lang="en-US" dirty="0" smtClean="0"/>
              <a:t>A client will typically be serviced by someone within their assigned team or pod</a:t>
            </a:r>
          </a:p>
          <a:p>
            <a:r>
              <a:rPr lang="en-US" dirty="0" smtClean="0"/>
              <a:t>Techs take ownership of the clients in their pod</a:t>
            </a:r>
          </a:p>
          <a:p>
            <a:r>
              <a:rPr lang="en-US" dirty="0" smtClean="0"/>
              <a:t>Example</a:t>
            </a:r>
          </a:p>
          <a:p>
            <a:pPr lvl="1"/>
            <a:r>
              <a:rPr lang="en-US" dirty="0" smtClean="0"/>
              <a:t>Four Techs are assigned to 33% of the company’s clients</a:t>
            </a:r>
          </a:p>
          <a:p>
            <a:pPr lvl="2"/>
            <a:r>
              <a:rPr lang="en-US" dirty="0" smtClean="0"/>
              <a:t>One tech in the pod is assigned as the pod leader and is primarily assigned an Account Manager for clients</a:t>
            </a:r>
          </a:p>
          <a:p>
            <a:pPr lvl="2"/>
            <a:r>
              <a:rPr lang="en-US" dirty="0" smtClean="0"/>
              <a:t>At least one other tech is advanced enough to work on high-end projects and advanced server/network issues</a:t>
            </a:r>
          </a:p>
          <a:p>
            <a:pPr lvl="2"/>
            <a:r>
              <a:rPr lang="en-US" dirty="0" smtClean="0"/>
              <a:t>Each tech assigned as Primary Tech is responsible for all pro-active work for that client</a:t>
            </a:r>
            <a:endParaRPr lang="en-US" dirty="0"/>
          </a:p>
        </p:txBody>
      </p:sp>
    </p:spTree>
    <p:extLst>
      <p:ext uri="{BB962C8B-B14F-4D97-AF65-F5344CB8AC3E}">
        <p14:creationId xmlns:p14="http://schemas.microsoft.com/office/powerpoint/2010/main" val="1609150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Pod </a:t>
            </a:r>
            <a:r>
              <a:rPr lang="en-US" dirty="0"/>
              <a:t>Approach</a:t>
            </a:r>
          </a:p>
        </p:txBody>
      </p:sp>
      <p:sp>
        <p:nvSpPr>
          <p:cNvPr id="3" name="Content Placeholder 2"/>
          <p:cNvSpPr>
            <a:spLocks noGrp="1"/>
          </p:cNvSpPr>
          <p:nvPr>
            <p:ph idx="1"/>
          </p:nvPr>
        </p:nvSpPr>
        <p:spPr/>
        <p:txBody>
          <a:bodyPr>
            <a:normAutofit lnSpcReduction="10000"/>
          </a:bodyPr>
          <a:lstStyle/>
          <a:p>
            <a:r>
              <a:rPr lang="en-US" dirty="0" smtClean="0"/>
              <a:t>Pros</a:t>
            </a:r>
          </a:p>
          <a:p>
            <a:pPr lvl="1"/>
            <a:r>
              <a:rPr lang="en-US" dirty="0" smtClean="0"/>
              <a:t>Clients are routed directly to the tech that will resolve their issue</a:t>
            </a:r>
          </a:p>
          <a:p>
            <a:pPr lvl="1"/>
            <a:r>
              <a:rPr lang="en-US" dirty="0" smtClean="0"/>
              <a:t>Clients get a “small business” feel as they get the same small group of techs every time</a:t>
            </a:r>
          </a:p>
          <a:p>
            <a:pPr lvl="1"/>
            <a:r>
              <a:rPr lang="en-US" dirty="0" smtClean="0"/>
              <a:t>SLA times are at their lowest as there is little need to escalate tickets</a:t>
            </a:r>
          </a:p>
          <a:p>
            <a:pPr lvl="1"/>
            <a:r>
              <a:rPr lang="en-US" dirty="0" smtClean="0"/>
              <a:t>SLA can still be managed through proper Workflow</a:t>
            </a:r>
          </a:p>
          <a:p>
            <a:pPr lvl="1"/>
            <a:r>
              <a:rPr lang="en-US" dirty="0" smtClean="0"/>
              <a:t>Team can focus on their subset of clients rather than trying to get to know all the MSP’s clients</a:t>
            </a:r>
          </a:p>
          <a:p>
            <a:r>
              <a:rPr lang="en-US" dirty="0" smtClean="0"/>
              <a:t>Cons</a:t>
            </a:r>
          </a:p>
          <a:p>
            <a:pPr lvl="1"/>
            <a:r>
              <a:rPr lang="en-US" dirty="0" smtClean="0"/>
              <a:t>Labor Costs can increase as more Level 2 support techs are required than Level 1in order to reduce escalations</a:t>
            </a:r>
            <a:endParaRPr lang="en-US" dirty="0"/>
          </a:p>
        </p:txBody>
      </p:sp>
    </p:spTree>
    <p:extLst>
      <p:ext uri="{BB962C8B-B14F-4D97-AF65-F5344CB8AC3E}">
        <p14:creationId xmlns:p14="http://schemas.microsoft.com/office/powerpoint/2010/main" val="427046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a:t>
            </a:r>
            <a:endParaRPr lang="en-US" dirty="0"/>
          </a:p>
        </p:txBody>
      </p:sp>
      <p:sp>
        <p:nvSpPr>
          <p:cNvPr id="3" name="Content Placeholder 2"/>
          <p:cNvSpPr>
            <a:spLocks noGrp="1"/>
          </p:cNvSpPr>
          <p:nvPr>
            <p:ph idx="1"/>
          </p:nvPr>
        </p:nvSpPr>
        <p:spPr/>
        <p:txBody>
          <a:bodyPr/>
          <a:lstStyle/>
          <a:p>
            <a:r>
              <a:rPr lang="en-US" dirty="0" smtClean="0"/>
              <a:t>Chris Connolly</a:t>
            </a:r>
          </a:p>
          <a:p>
            <a:r>
              <a:rPr lang="en-US" dirty="0"/>
              <a:t>MSP </a:t>
            </a:r>
            <a:r>
              <a:rPr lang="en-US" dirty="0" smtClean="0"/>
              <a:t>Co-owner &amp; COO – Christo IT Services</a:t>
            </a:r>
          </a:p>
          <a:p>
            <a:pPr lvl="1"/>
            <a:r>
              <a:rPr lang="en-US" dirty="0" smtClean="0"/>
              <a:t>ConnectWise + LabTech Partner</a:t>
            </a:r>
          </a:p>
          <a:p>
            <a:r>
              <a:rPr lang="en-US" dirty="0"/>
              <a:t>Masters in Computer </a:t>
            </a:r>
            <a:r>
              <a:rPr lang="en-US" dirty="0" smtClean="0"/>
              <a:t>Engineering</a:t>
            </a:r>
          </a:p>
          <a:p>
            <a:r>
              <a:rPr lang="en-US" dirty="0" smtClean="0"/>
              <a:t>Creator of NilearOS for ConnectWise</a:t>
            </a:r>
          </a:p>
          <a:p>
            <a:r>
              <a:rPr lang="en-US" dirty="0" smtClean="0"/>
              <a:t>Have studied ConnectWise SLA for the past three years</a:t>
            </a:r>
          </a:p>
          <a:p>
            <a:r>
              <a:rPr lang="en-US" dirty="0" smtClean="0"/>
              <a:t>Have studied hundreds of other MSPs’ SLAs</a:t>
            </a:r>
          </a:p>
          <a:p>
            <a:r>
              <a:rPr lang="en-US" dirty="0" smtClean="0"/>
              <a:t>SLA Evangelist</a:t>
            </a:r>
          </a:p>
        </p:txBody>
      </p:sp>
    </p:spTree>
    <p:extLst>
      <p:ext uri="{BB962C8B-B14F-4D97-AF65-F5344CB8AC3E}">
        <p14:creationId xmlns:p14="http://schemas.microsoft.com/office/powerpoint/2010/main" val="415292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Performance Indicators</a:t>
            </a:r>
            <a:endParaRPr lang="en-US" dirty="0"/>
          </a:p>
        </p:txBody>
      </p:sp>
      <p:sp>
        <p:nvSpPr>
          <p:cNvPr id="3" name="Content Placeholder 2"/>
          <p:cNvSpPr>
            <a:spLocks noGrp="1"/>
          </p:cNvSpPr>
          <p:nvPr>
            <p:ph idx="1"/>
          </p:nvPr>
        </p:nvSpPr>
        <p:spPr>
          <a:xfrm>
            <a:off x="457200" y="1752600"/>
            <a:ext cx="8229600" cy="4876800"/>
          </a:xfrm>
        </p:spPr>
        <p:txBody>
          <a:bodyPr>
            <a:normAutofit lnSpcReduction="10000"/>
          </a:bodyPr>
          <a:lstStyle/>
          <a:p>
            <a:r>
              <a:rPr lang="en-US" dirty="0" smtClean="0"/>
              <a:t>Average Time to Respond (Per Escalation)</a:t>
            </a:r>
          </a:p>
          <a:p>
            <a:r>
              <a:rPr lang="en-US" dirty="0" smtClean="0"/>
              <a:t>Average Time to In Progress (Per Escalation)</a:t>
            </a:r>
          </a:p>
          <a:p>
            <a:r>
              <a:rPr lang="en-US" dirty="0" smtClean="0"/>
              <a:t>Tech Business Hours Ratio</a:t>
            </a:r>
          </a:p>
          <a:p>
            <a:pPr lvl="1"/>
            <a:r>
              <a:rPr lang="en-US" dirty="0" smtClean="0"/>
              <a:t>Minutes logged during business hours / minutes logged</a:t>
            </a:r>
          </a:p>
          <a:p>
            <a:pPr lvl="1"/>
            <a:r>
              <a:rPr lang="en-US" dirty="0" smtClean="0"/>
              <a:t>Ex. Techs are performing only 75% of their work during business hours</a:t>
            </a:r>
          </a:p>
          <a:p>
            <a:r>
              <a:rPr lang="en-US" dirty="0"/>
              <a:t>Average Work Time to Non-Work Time Ratio</a:t>
            </a:r>
          </a:p>
          <a:p>
            <a:pPr lvl="1"/>
            <a:r>
              <a:rPr lang="en-US" dirty="0"/>
              <a:t>Average In Progress Time / </a:t>
            </a:r>
            <a:r>
              <a:rPr lang="en-US" dirty="0" smtClean="0"/>
              <a:t>(Average </a:t>
            </a:r>
            <a:r>
              <a:rPr lang="en-US" dirty="0"/>
              <a:t>Time To </a:t>
            </a:r>
            <a:r>
              <a:rPr lang="en-US" dirty="0" smtClean="0"/>
              <a:t>Respond + Average Time to In Progress)</a:t>
            </a:r>
          </a:p>
          <a:p>
            <a:pPr lvl="1"/>
            <a:r>
              <a:rPr lang="en-US" dirty="0" smtClean="0"/>
              <a:t>Ex. For every 1 minute of work performed a ticket is on the board for 7 minutes</a:t>
            </a:r>
          </a:p>
          <a:p>
            <a:r>
              <a:rPr lang="en-US" dirty="0" smtClean="0"/>
              <a:t>Average Waiting Time Ratio</a:t>
            </a:r>
          </a:p>
          <a:p>
            <a:pPr lvl="1"/>
            <a:r>
              <a:rPr lang="en-US" dirty="0" smtClean="0"/>
              <a:t>Average Waiting Time / (Average Time To Resolve + </a:t>
            </a:r>
            <a:r>
              <a:rPr lang="en-US" dirty="0"/>
              <a:t>Average Waiting </a:t>
            </a:r>
            <a:r>
              <a:rPr lang="en-US" dirty="0" smtClean="0"/>
              <a:t>Time)</a:t>
            </a:r>
          </a:p>
        </p:txBody>
      </p:sp>
    </p:spTree>
    <p:extLst>
      <p:ext uri="{BB962C8B-B14F-4D97-AF65-F5344CB8AC3E}">
        <p14:creationId xmlns:p14="http://schemas.microsoft.com/office/powerpoint/2010/main" val="782103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Performance Indicators</a:t>
            </a:r>
            <a:endParaRPr lang="en-US" dirty="0"/>
          </a:p>
        </p:txBody>
      </p:sp>
      <p:sp>
        <p:nvSpPr>
          <p:cNvPr id="3" name="Content Placeholder 2"/>
          <p:cNvSpPr>
            <a:spLocks noGrp="1"/>
          </p:cNvSpPr>
          <p:nvPr>
            <p:ph idx="1"/>
          </p:nvPr>
        </p:nvSpPr>
        <p:spPr/>
        <p:txBody>
          <a:bodyPr>
            <a:normAutofit/>
          </a:bodyPr>
          <a:lstStyle/>
          <a:p>
            <a:r>
              <a:rPr lang="en-US" dirty="0" smtClean="0"/>
              <a:t>% of Tickets Responded to under 5 minutes</a:t>
            </a:r>
          </a:p>
          <a:p>
            <a:r>
              <a:rPr lang="en-US" dirty="0" smtClean="0"/>
              <a:t>% of Tickets Responded to under SLA Per Escalation</a:t>
            </a:r>
          </a:p>
          <a:p>
            <a:r>
              <a:rPr lang="en-US" dirty="0" smtClean="0"/>
              <a:t>% of Tickets Responded to over SLA Per Escalation</a:t>
            </a:r>
          </a:p>
          <a:p>
            <a:r>
              <a:rPr lang="en-US" dirty="0"/>
              <a:t>% of Tickets </a:t>
            </a:r>
            <a:r>
              <a:rPr lang="en-US" dirty="0" smtClean="0"/>
              <a:t>to In Progress under 15 </a:t>
            </a:r>
            <a:r>
              <a:rPr lang="en-US" dirty="0"/>
              <a:t>minutes</a:t>
            </a:r>
          </a:p>
          <a:p>
            <a:r>
              <a:rPr lang="en-US" dirty="0"/>
              <a:t>% of Tickets </a:t>
            </a:r>
            <a:r>
              <a:rPr lang="en-US" dirty="0" smtClean="0"/>
              <a:t>to In Progress under </a:t>
            </a:r>
            <a:r>
              <a:rPr lang="en-US" dirty="0"/>
              <a:t>SLA Per Escalation</a:t>
            </a:r>
          </a:p>
          <a:p>
            <a:r>
              <a:rPr lang="en-US" dirty="0"/>
              <a:t>% of Tickets </a:t>
            </a:r>
            <a:r>
              <a:rPr lang="en-US" dirty="0" smtClean="0"/>
              <a:t>to In Progress over </a:t>
            </a:r>
            <a:r>
              <a:rPr lang="en-US" dirty="0"/>
              <a:t>SLA Per </a:t>
            </a:r>
            <a:r>
              <a:rPr lang="en-US" dirty="0" smtClean="0"/>
              <a:t>Escalation</a:t>
            </a:r>
          </a:p>
          <a:p>
            <a:r>
              <a:rPr lang="en-US" dirty="0" smtClean="0"/>
              <a:t>% of Tickets Time to Resolved under 30 minutes</a:t>
            </a:r>
          </a:p>
        </p:txBody>
      </p:sp>
    </p:spTree>
    <p:extLst>
      <p:ext uri="{BB962C8B-B14F-4D97-AF65-F5344CB8AC3E}">
        <p14:creationId xmlns:p14="http://schemas.microsoft.com/office/powerpoint/2010/main" val="2719185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Performance Indicators</a:t>
            </a:r>
          </a:p>
        </p:txBody>
      </p:sp>
      <p:sp>
        <p:nvSpPr>
          <p:cNvPr id="3" name="Content Placeholder 2"/>
          <p:cNvSpPr>
            <a:spLocks noGrp="1"/>
          </p:cNvSpPr>
          <p:nvPr>
            <p:ph idx="1"/>
          </p:nvPr>
        </p:nvSpPr>
        <p:spPr/>
        <p:txBody>
          <a:bodyPr/>
          <a:lstStyle/>
          <a:p>
            <a:r>
              <a:rPr lang="en-US" dirty="0" smtClean="0"/>
              <a:t>These KPIs need to be evaluated both as company-wide and as per employee</a:t>
            </a:r>
          </a:p>
          <a:p>
            <a:r>
              <a:rPr lang="en-US" dirty="0" smtClean="0"/>
              <a:t>The Per Employee lets you determine who is brining your SLA average up and who is bring your SLA average down</a:t>
            </a:r>
          </a:p>
          <a:p>
            <a:r>
              <a:rPr lang="en-US" dirty="0" smtClean="0"/>
              <a:t>The Company-wide average tells you if changes to personnel or procedures are improving or worsening your response times</a:t>
            </a:r>
          </a:p>
          <a:p>
            <a:endParaRPr lang="en-US" dirty="0"/>
          </a:p>
        </p:txBody>
      </p:sp>
    </p:spTree>
    <p:extLst>
      <p:ext uri="{BB962C8B-B14F-4D97-AF65-F5344CB8AC3E}">
        <p14:creationId xmlns:p14="http://schemas.microsoft.com/office/powerpoint/2010/main" val="3636388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Work/Non-Work Time Ratio</a:t>
            </a:r>
            <a:endParaRPr lang="en-US" dirty="0"/>
          </a:p>
        </p:txBody>
      </p:sp>
      <p:pic>
        <p:nvPicPr>
          <p:cNvPr id="615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76400"/>
            <a:ext cx="7010400" cy="4996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9829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Progress vs. Time Recorded</a:t>
            </a:r>
            <a:endParaRPr lang="en-US" dirty="0"/>
          </a:p>
        </p:txBody>
      </p:sp>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76401"/>
            <a:ext cx="7162800" cy="501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4259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Performance Indicators</a:t>
            </a:r>
          </a:p>
        </p:txBody>
      </p:sp>
      <p:sp>
        <p:nvSpPr>
          <p:cNvPr id="3" name="Content Placeholder 2"/>
          <p:cNvSpPr>
            <a:spLocks noGrp="1"/>
          </p:cNvSpPr>
          <p:nvPr>
            <p:ph idx="1"/>
          </p:nvPr>
        </p:nvSpPr>
        <p:spPr/>
        <p:txBody>
          <a:bodyPr/>
          <a:lstStyle/>
          <a:p>
            <a:r>
              <a:rPr lang="en-US" dirty="0" smtClean="0"/>
              <a:t>What are we NOT using as KPIs</a:t>
            </a:r>
          </a:p>
          <a:p>
            <a:pPr lvl="1"/>
            <a:r>
              <a:rPr lang="en-US" dirty="0" smtClean="0"/>
              <a:t>Average Time to Resolve</a:t>
            </a:r>
          </a:p>
          <a:p>
            <a:pPr lvl="2"/>
            <a:r>
              <a:rPr lang="en-US" dirty="0" smtClean="0"/>
              <a:t>Each “In Progress” time will be different – Not all tickets can be resolved in less than 2 hours</a:t>
            </a:r>
          </a:p>
          <a:p>
            <a:pPr lvl="1"/>
            <a:r>
              <a:rPr lang="en-US" dirty="0" smtClean="0"/>
              <a:t>Average We have NOT Responded First Escalation Only</a:t>
            </a:r>
          </a:p>
          <a:p>
            <a:pPr lvl="1"/>
            <a:r>
              <a:rPr lang="en-US" dirty="0" smtClean="0"/>
              <a:t>Average We have Responded </a:t>
            </a:r>
            <a:r>
              <a:rPr lang="en-US" dirty="0"/>
              <a:t>First Escalation Only</a:t>
            </a:r>
            <a:endParaRPr lang="en-US" dirty="0" smtClean="0"/>
          </a:p>
          <a:p>
            <a:endParaRPr lang="en-US" dirty="0"/>
          </a:p>
        </p:txBody>
      </p:sp>
    </p:spTree>
    <p:extLst>
      <p:ext uri="{BB962C8B-B14F-4D97-AF65-F5344CB8AC3E}">
        <p14:creationId xmlns:p14="http://schemas.microsoft.com/office/powerpoint/2010/main" val="15335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Mapping</a:t>
            </a:r>
            <a:endParaRPr lang="en-US" dirty="0"/>
          </a:p>
        </p:txBody>
      </p:sp>
      <p:sp>
        <p:nvSpPr>
          <p:cNvPr id="3" name="Content Placeholder 2"/>
          <p:cNvSpPr>
            <a:spLocks noGrp="1"/>
          </p:cNvSpPr>
          <p:nvPr>
            <p:ph idx="1"/>
          </p:nvPr>
        </p:nvSpPr>
        <p:spPr/>
        <p:txBody>
          <a:bodyPr>
            <a:normAutofit/>
          </a:bodyPr>
          <a:lstStyle/>
          <a:p>
            <a:r>
              <a:rPr lang="en-US" dirty="0" smtClean="0"/>
              <a:t>SLA KPIs are only valid when the following exist in your company</a:t>
            </a:r>
          </a:p>
          <a:p>
            <a:pPr lvl="1"/>
            <a:r>
              <a:rPr lang="en-US" dirty="0" smtClean="0"/>
              <a:t>Real-time Ticketing</a:t>
            </a:r>
          </a:p>
          <a:p>
            <a:pPr lvl="2"/>
            <a:r>
              <a:rPr lang="en-US" dirty="0" smtClean="0"/>
              <a:t>Everyone is entering and updating tickets within ConnectWise in real-time</a:t>
            </a:r>
          </a:p>
          <a:p>
            <a:pPr lvl="1"/>
            <a:r>
              <a:rPr lang="en-US" dirty="0" smtClean="0"/>
              <a:t>Correct SLA Escalation Mapping</a:t>
            </a:r>
          </a:p>
          <a:p>
            <a:pPr lvl="2"/>
            <a:r>
              <a:rPr lang="en-US" dirty="0" smtClean="0"/>
              <a:t>Mapping Service/Project Board Ticket Statuses to their correct SLA Escalation Value</a:t>
            </a:r>
          </a:p>
          <a:p>
            <a:r>
              <a:rPr lang="en-US" dirty="0" smtClean="0"/>
              <a:t>Even if you do not plan on using SLA KPIs today, you cannot have historic SLA KPIs if the above is not already in place</a:t>
            </a:r>
            <a:endParaRPr lang="en-US" dirty="0"/>
          </a:p>
        </p:txBody>
      </p:sp>
    </p:spTree>
    <p:extLst>
      <p:ext uri="{BB962C8B-B14F-4D97-AF65-F5344CB8AC3E}">
        <p14:creationId xmlns:p14="http://schemas.microsoft.com/office/powerpoint/2010/main" val="1337467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Mapping</a:t>
            </a:r>
            <a:endParaRPr lang="en-US" dirty="0"/>
          </a:p>
        </p:txBody>
      </p:sp>
      <p:sp>
        <p:nvSpPr>
          <p:cNvPr id="3" name="Content Placeholder 2"/>
          <p:cNvSpPr>
            <a:spLocks noGrp="1"/>
          </p:cNvSpPr>
          <p:nvPr>
            <p:ph idx="1"/>
          </p:nvPr>
        </p:nvSpPr>
        <p:spPr>
          <a:xfrm>
            <a:off x="457200" y="1752600"/>
            <a:ext cx="8229600" cy="5029200"/>
          </a:xfrm>
        </p:spPr>
        <p:txBody>
          <a:bodyPr>
            <a:normAutofit/>
          </a:bodyPr>
          <a:lstStyle/>
          <a:p>
            <a:r>
              <a:rPr lang="en-US" dirty="0" smtClean="0"/>
              <a:t>95% of ConnectWise Partners have their SLA Escalation mapped incorrectly</a:t>
            </a:r>
          </a:p>
          <a:p>
            <a:r>
              <a:rPr lang="en-US" dirty="0" smtClean="0"/>
              <a:t>Standardization across MSPs is almost non-existent</a:t>
            </a:r>
          </a:p>
          <a:p>
            <a:r>
              <a:rPr lang="en-US" dirty="0" smtClean="0"/>
              <a:t>Major Pitfalls that have led to the state</a:t>
            </a:r>
          </a:p>
          <a:p>
            <a:pPr lvl="1"/>
            <a:r>
              <a:rPr lang="en-US" dirty="0" smtClean="0"/>
              <a:t>MSPs never bother to set/correct SLA Escalations</a:t>
            </a:r>
          </a:p>
          <a:p>
            <a:pPr lvl="1"/>
            <a:r>
              <a:rPr lang="en-US" dirty="0" smtClean="0"/>
              <a:t>Groupthink</a:t>
            </a:r>
          </a:p>
          <a:p>
            <a:pPr lvl="1"/>
            <a:r>
              <a:rPr lang="en-US" dirty="0" smtClean="0"/>
              <a:t>Outsourced to an external consultant/expert</a:t>
            </a:r>
          </a:p>
          <a:p>
            <a:pPr lvl="1"/>
            <a:r>
              <a:rPr lang="en-US" dirty="0" smtClean="0"/>
              <a:t>“Our SLA numbers are good so they must be set correctly”</a:t>
            </a:r>
          </a:p>
          <a:p>
            <a:pPr lvl="1"/>
            <a:r>
              <a:rPr lang="en-US" dirty="0" smtClean="0"/>
              <a:t>“Changing our SLA Escalations would break our workflows”</a:t>
            </a:r>
          </a:p>
          <a:p>
            <a:pPr lvl="1"/>
            <a:r>
              <a:rPr lang="en-US" dirty="0" smtClean="0"/>
              <a:t>“Changing our SLA Escalations would break our reporting”</a:t>
            </a:r>
          </a:p>
          <a:p>
            <a:pPr lvl="1"/>
            <a:r>
              <a:rPr lang="en-US" dirty="0" smtClean="0"/>
              <a:t>The belief that SLA Escalation mapping is MSP specific and should be customized</a:t>
            </a:r>
          </a:p>
          <a:p>
            <a:pPr lvl="1"/>
            <a:r>
              <a:rPr lang="en-US" dirty="0" smtClean="0"/>
              <a:t>No single resource to define and standardize CW SLAs</a:t>
            </a:r>
          </a:p>
          <a:p>
            <a:endParaRPr lang="en-US" dirty="0" smtClean="0"/>
          </a:p>
        </p:txBody>
      </p:sp>
    </p:spTree>
    <p:extLst>
      <p:ext uri="{BB962C8B-B14F-4D97-AF65-F5344CB8AC3E}">
        <p14:creationId xmlns:p14="http://schemas.microsoft.com/office/powerpoint/2010/main" val="989950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Mapping</a:t>
            </a:r>
            <a:endParaRPr lang="en-US" dirty="0"/>
          </a:p>
        </p:txBody>
      </p:sp>
      <p:sp>
        <p:nvSpPr>
          <p:cNvPr id="3" name="Content Placeholder 2"/>
          <p:cNvSpPr>
            <a:spLocks noGrp="1"/>
          </p:cNvSpPr>
          <p:nvPr>
            <p:ph idx="1"/>
          </p:nvPr>
        </p:nvSpPr>
        <p:spPr/>
        <p:txBody>
          <a:bodyPr/>
          <a:lstStyle/>
          <a:p>
            <a:r>
              <a:rPr lang="en-US" dirty="0" smtClean="0"/>
              <a:t>SLA Escalation Mappings are the same for everyone</a:t>
            </a:r>
          </a:p>
          <a:p>
            <a:r>
              <a:rPr lang="en-US" dirty="0" smtClean="0"/>
              <a:t>The following are universally correct</a:t>
            </a:r>
          </a:p>
          <a:p>
            <a:pPr lvl="1"/>
            <a:r>
              <a:rPr lang="en-US" dirty="0" smtClean="0"/>
              <a:t>“We have NOT responded”</a:t>
            </a:r>
          </a:p>
          <a:p>
            <a:pPr lvl="2"/>
            <a:r>
              <a:rPr lang="en-US" dirty="0" smtClean="0"/>
              <a:t>New, New (Email Connector), New (Portal), </a:t>
            </a:r>
            <a:r>
              <a:rPr lang="en-US" dirty="0"/>
              <a:t>Queued</a:t>
            </a:r>
            <a:endParaRPr lang="en-US" dirty="0" smtClean="0"/>
          </a:p>
          <a:p>
            <a:pPr lvl="1"/>
            <a:r>
              <a:rPr lang="en-US" dirty="0" smtClean="0"/>
              <a:t>“We have responded”</a:t>
            </a:r>
          </a:p>
          <a:p>
            <a:pPr lvl="2"/>
            <a:r>
              <a:rPr lang="en-US" dirty="0" smtClean="0"/>
              <a:t>Assigned</a:t>
            </a:r>
          </a:p>
          <a:p>
            <a:pPr lvl="1"/>
            <a:r>
              <a:rPr lang="en-US" dirty="0" smtClean="0"/>
              <a:t>“We have a Resolution Plan”</a:t>
            </a:r>
          </a:p>
          <a:p>
            <a:pPr lvl="2"/>
            <a:r>
              <a:rPr lang="en-US" dirty="0" smtClean="0"/>
              <a:t>In Progress, WIP, Work In Progress</a:t>
            </a:r>
          </a:p>
          <a:p>
            <a:pPr lvl="1"/>
            <a:r>
              <a:rPr lang="en-US" dirty="0" smtClean="0"/>
              <a:t>“We have a Resolution”</a:t>
            </a:r>
          </a:p>
          <a:p>
            <a:pPr lvl="2"/>
            <a:r>
              <a:rPr lang="en-US" dirty="0" smtClean="0"/>
              <a:t>Completed, Closed</a:t>
            </a:r>
          </a:p>
          <a:p>
            <a:pPr lvl="1"/>
            <a:r>
              <a:rPr lang="en-US" dirty="0" smtClean="0"/>
              <a:t>“We are Waiting”</a:t>
            </a:r>
          </a:p>
          <a:p>
            <a:pPr lvl="2"/>
            <a:r>
              <a:rPr lang="en-US" dirty="0" smtClean="0"/>
              <a:t>Waiting on Parts, Waiting on Vendor, Waiting on Client</a:t>
            </a:r>
            <a:endParaRPr lang="en-US" dirty="0"/>
          </a:p>
        </p:txBody>
      </p:sp>
    </p:spTree>
    <p:extLst>
      <p:ext uri="{BB962C8B-B14F-4D97-AF65-F5344CB8AC3E}">
        <p14:creationId xmlns:p14="http://schemas.microsoft.com/office/powerpoint/2010/main" val="192265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Mapping</a:t>
            </a:r>
            <a:endParaRPr lang="en-US" dirty="0"/>
          </a:p>
        </p:txBody>
      </p:sp>
      <p:sp>
        <p:nvSpPr>
          <p:cNvPr id="3" name="Content Placeholder 2"/>
          <p:cNvSpPr>
            <a:spLocks noGrp="1"/>
          </p:cNvSpPr>
          <p:nvPr>
            <p:ph idx="1"/>
          </p:nvPr>
        </p:nvSpPr>
        <p:spPr/>
        <p:txBody>
          <a:bodyPr>
            <a:normAutofit/>
          </a:bodyPr>
          <a:lstStyle/>
          <a:p>
            <a:r>
              <a:rPr lang="en-US" dirty="0" smtClean="0"/>
              <a:t>What about “Re-opened” Ticket Status?</a:t>
            </a:r>
          </a:p>
          <a:p>
            <a:pPr lvl="1"/>
            <a:r>
              <a:rPr lang="en-US" dirty="0" smtClean="0"/>
              <a:t>Do you know your company’s SLA Escalation?</a:t>
            </a:r>
          </a:p>
          <a:p>
            <a:pPr lvl="1"/>
            <a:r>
              <a:rPr lang="en-US" dirty="0" smtClean="0"/>
              <a:t>Is it “We have NOT responded”?</a:t>
            </a:r>
          </a:p>
          <a:p>
            <a:pPr lvl="1"/>
            <a:r>
              <a:rPr lang="en-US" dirty="0" smtClean="0"/>
              <a:t>Is it “We have Responded”?</a:t>
            </a:r>
          </a:p>
          <a:p>
            <a:pPr lvl="1"/>
            <a:endParaRPr lang="en-US" dirty="0"/>
          </a:p>
          <a:p>
            <a:r>
              <a:rPr lang="en-US" dirty="0" smtClean="0"/>
              <a:t>What about “Schedule” Ticket Status?</a:t>
            </a:r>
          </a:p>
          <a:p>
            <a:pPr marL="617220" lvl="2">
              <a:buClr>
                <a:schemeClr val="accent1"/>
              </a:buClr>
            </a:pPr>
            <a:r>
              <a:rPr lang="en-US" dirty="0"/>
              <a:t>Do you know your company’s SLA Escalation</a:t>
            </a:r>
            <a:r>
              <a:rPr lang="en-US" dirty="0" smtClean="0"/>
              <a:t>?</a:t>
            </a:r>
          </a:p>
          <a:p>
            <a:pPr lvl="1"/>
            <a:r>
              <a:rPr lang="en-US" dirty="0" smtClean="0"/>
              <a:t>Is it “We have Responded”?</a:t>
            </a:r>
          </a:p>
          <a:p>
            <a:pPr lvl="1"/>
            <a:r>
              <a:rPr lang="en-US" dirty="0" smtClean="0"/>
              <a:t>Is it “We have a Resolution Plan”?</a:t>
            </a:r>
          </a:p>
          <a:p>
            <a:pPr lvl="1"/>
            <a:r>
              <a:rPr lang="en-US" dirty="0" smtClean="0"/>
              <a:t>Is it “We are Waiting”?</a:t>
            </a:r>
          </a:p>
          <a:p>
            <a:pPr lvl="1"/>
            <a:r>
              <a:rPr lang="en-US" dirty="0" smtClean="0"/>
              <a:t>The answer must be the same for everyone</a:t>
            </a:r>
          </a:p>
        </p:txBody>
      </p:sp>
    </p:spTree>
    <p:extLst>
      <p:ext uri="{BB962C8B-B14F-4D97-AF65-F5344CB8AC3E}">
        <p14:creationId xmlns:p14="http://schemas.microsoft.com/office/powerpoint/2010/main" val="2391924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r>
              <a:rPr lang="en-US" dirty="0" smtClean="0"/>
              <a:t>Prove your SLA KPIs can be as important as your P&amp;L report</a:t>
            </a:r>
          </a:p>
          <a:p>
            <a:r>
              <a:rPr lang="en-US" dirty="0" smtClean="0"/>
              <a:t>Prove that SLA Escalation to Ticket Status mapping is not up to interpretation or personal preference but is logic based</a:t>
            </a:r>
          </a:p>
          <a:p>
            <a:r>
              <a:rPr lang="en-US" dirty="0" smtClean="0"/>
              <a:t>Prove that correcting your SLA Escalation to Ticket Status mapping will not break your Workflow or Reports</a:t>
            </a:r>
          </a:p>
          <a:p>
            <a:r>
              <a:rPr lang="en-US" dirty="0" smtClean="0"/>
              <a:t>Ensure that when you return to your offices, you can and will actually apply what you have learned today</a:t>
            </a:r>
            <a:endParaRPr lang="en-US" dirty="0"/>
          </a:p>
        </p:txBody>
      </p:sp>
    </p:spTree>
    <p:extLst>
      <p:ext uri="{BB962C8B-B14F-4D97-AF65-F5344CB8AC3E}">
        <p14:creationId xmlns:p14="http://schemas.microsoft.com/office/powerpoint/2010/main" val="399755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Mapping</a:t>
            </a:r>
            <a:endParaRPr lang="en-US" dirty="0"/>
          </a:p>
        </p:txBody>
      </p:sp>
      <p:sp>
        <p:nvSpPr>
          <p:cNvPr id="3" name="Content Placeholder 2"/>
          <p:cNvSpPr>
            <a:spLocks noGrp="1"/>
          </p:cNvSpPr>
          <p:nvPr>
            <p:ph idx="1"/>
          </p:nvPr>
        </p:nvSpPr>
        <p:spPr/>
        <p:txBody>
          <a:bodyPr/>
          <a:lstStyle/>
          <a:p>
            <a:r>
              <a:rPr lang="en-US" dirty="0" smtClean="0"/>
              <a:t>If we cannot agree on “Schedule”, how can one claim there is only one acceptable answer?</a:t>
            </a:r>
          </a:p>
          <a:p>
            <a:endParaRPr lang="en-US" dirty="0"/>
          </a:p>
          <a:p>
            <a:r>
              <a:rPr lang="en-US" dirty="0" smtClean="0"/>
              <a:t>The answer lies in the smartest thing ConnectWise every did with regards to SLAs, they used the word “escalation”</a:t>
            </a:r>
          </a:p>
          <a:p>
            <a:endParaRPr lang="en-US" dirty="0"/>
          </a:p>
          <a:p>
            <a:r>
              <a:rPr lang="en-US" dirty="0" smtClean="0"/>
              <a:t>It is through the analysis of escalation state that it is possible to logically derive the correct SLA Escalation mapping for a ticket status</a:t>
            </a:r>
            <a:endParaRPr lang="en-US" dirty="0"/>
          </a:p>
        </p:txBody>
      </p:sp>
    </p:spTree>
    <p:extLst>
      <p:ext uri="{BB962C8B-B14F-4D97-AF65-F5344CB8AC3E}">
        <p14:creationId xmlns:p14="http://schemas.microsoft.com/office/powerpoint/2010/main" val="380046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3" name="Content Placeholder 2"/>
          <p:cNvSpPr>
            <a:spLocks noGrp="1"/>
          </p:cNvSpPr>
          <p:nvPr>
            <p:ph idx="1"/>
          </p:nvPr>
        </p:nvSpPr>
        <p:spPr/>
        <p:txBody>
          <a:bodyPr/>
          <a:lstStyle/>
          <a:p>
            <a:r>
              <a:rPr lang="en-US" dirty="0" smtClean="0"/>
              <a:t>The first step in SLA Escalation Analysis is to assume your Service Board must have all Ticket Status names swapped out with their mapped SLA Escalation value</a:t>
            </a:r>
          </a:p>
          <a:p>
            <a:endParaRPr lang="en-US" dirty="0" smtClean="0"/>
          </a:p>
          <a:p>
            <a:r>
              <a:rPr lang="en-US" dirty="0" smtClean="0"/>
              <a:t>Can you run your company with just </a:t>
            </a:r>
          </a:p>
          <a:p>
            <a:pPr lvl="1"/>
            <a:r>
              <a:rPr lang="en-US" dirty="0" smtClean="0"/>
              <a:t>“NOT Responded”</a:t>
            </a:r>
          </a:p>
          <a:p>
            <a:pPr lvl="1"/>
            <a:r>
              <a:rPr lang="en-US" dirty="0" smtClean="0"/>
              <a:t>“Responded”</a:t>
            </a:r>
          </a:p>
          <a:p>
            <a:pPr lvl="1"/>
            <a:r>
              <a:rPr lang="en-US" dirty="0" smtClean="0"/>
              <a:t>“Resolution Plan”</a:t>
            </a:r>
          </a:p>
          <a:p>
            <a:pPr lvl="1"/>
            <a:r>
              <a:rPr lang="en-US" dirty="0" smtClean="0"/>
              <a:t>“Resolved the issue”</a:t>
            </a:r>
          </a:p>
          <a:p>
            <a:pPr lvl="1"/>
            <a:r>
              <a:rPr lang="en-US" dirty="0" smtClean="0"/>
              <a:t>“Waiting”</a:t>
            </a:r>
            <a:r>
              <a:rPr lang="en-US" dirty="0"/>
              <a:t>	</a:t>
            </a:r>
            <a:r>
              <a:rPr lang="en-US" dirty="0" smtClean="0"/>
              <a:t>				</a:t>
            </a:r>
            <a:endParaRPr lang="en-US" dirty="0"/>
          </a:p>
        </p:txBody>
      </p:sp>
    </p:spTree>
    <p:extLst>
      <p:ext uri="{BB962C8B-B14F-4D97-AF65-F5344CB8AC3E}">
        <p14:creationId xmlns:p14="http://schemas.microsoft.com/office/powerpoint/2010/main" val="420029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3" name="Content Placeholder 2"/>
          <p:cNvSpPr>
            <a:spLocks noGrp="1"/>
          </p:cNvSpPr>
          <p:nvPr>
            <p:ph idx="1"/>
          </p:nvPr>
        </p:nvSpPr>
        <p:spPr/>
        <p:txBody>
          <a:bodyPr/>
          <a:lstStyle/>
          <a:p>
            <a:r>
              <a:rPr lang="en-US" dirty="0" smtClean="0"/>
              <a:t>Second, could you create workflow rules to manage your SLAs using just SLA Escalation statuses, not Ticket statuses</a:t>
            </a:r>
          </a:p>
          <a:p>
            <a:endParaRPr lang="en-US" dirty="0"/>
          </a:p>
          <a:p>
            <a:r>
              <a:rPr lang="en-US" dirty="0" smtClean="0"/>
              <a:t>This is where we really start to remove the duality of SLA Escalation mapping</a:t>
            </a:r>
          </a:p>
        </p:txBody>
      </p:sp>
    </p:spTree>
    <p:extLst>
      <p:ext uri="{BB962C8B-B14F-4D97-AF65-F5344CB8AC3E}">
        <p14:creationId xmlns:p14="http://schemas.microsoft.com/office/powerpoint/2010/main" val="166115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29912585"/>
              </p:ext>
            </p:extLst>
          </p:nvPr>
        </p:nvGraphicFramePr>
        <p:xfrm>
          <a:off x="338668" y="1752600"/>
          <a:ext cx="2026582" cy="4876800"/>
        </p:xfrm>
        <a:graphic>
          <a:graphicData uri="http://schemas.openxmlformats.org/drawingml/2006/table">
            <a:tbl>
              <a:tblPr/>
              <a:tblGrid>
                <a:gridCol w="510699"/>
                <a:gridCol w="1515883"/>
              </a:tblGrid>
              <a:tr h="162560">
                <a:tc>
                  <a:txBody>
                    <a:bodyPr/>
                    <a:lstStyle/>
                    <a:p>
                      <a:pPr algn="l" fontAlgn="b"/>
                      <a:endParaRPr lang="en-US" sz="900" b="0" i="0" u="none" strike="noStrike">
                        <a:solidFill>
                          <a:srgbClr val="000000"/>
                        </a:solidFill>
                        <a:effectLst/>
                        <a:latin typeface="Calibri"/>
                      </a:endParaRPr>
                    </a:p>
                  </a:txBody>
                  <a:tcPr marL="8128" marR="8128" marT="8128" marB="0" anchor="b">
                    <a:lnL>
                      <a:noFill/>
                    </a:lnL>
                    <a:lnR>
                      <a:noFill/>
                    </a:lnR>
                    <a:lnT>
                      <a:noFill/>
                    </a:lnT>
                    <a:lnB>
                      <a:noFill/>
                    </a:lnB>
                  </a:tcPr>
                </a:tc>
                <a:tc>
                  <a:txBody>
                    <a:bodyPr/>
                    <a:lstStyle/>
                    <a:p>
                      <a:pPr algn="ctr" fontAlgn="ctr"/>
                      <a:r>
                        <a:rPr lang="en-US" sz="900" b="0" i="0" u="none" strike="noStrike" dirty="0">
                          <a:solidFill>
                            <a:srgbClr val="000000"/>
                          </a:solidFill>
                          <a:effectLst/>
                          <a:latin typeface="Calibri"/>
                        </a:rPr>
                        <a:t>Ticket Status</a:t>
                      </a:r>
                    </a:p>
                  </a:txBody>
                  <a:tcPr marL="8128" marR="8128" marT="8128" marB="0" anchor="ctr">
                    <a:lnL>
                      <a:noFill/>
                    </a:lnL>
                    <a:lnR>
                      <a:noFill/>
                    </a:lnR>
                    <a:lnT>
                      <a:noFill/>
                    </a:lnT>
                    <a:lnB w="6350" cap="flat" cmpd="sng" algn="ctr">
                      <a:solidFill>
                        <a:srgbClr val="000000"/>
                      </a:solidFill>
                      <a:prstDash val="solid"/>
                      <a:round/>
                      <a:headEnd type="none" w="med" len="med"/>
                      <a:tailEnd type="none" w="med" len="med"/>
                    </a:lnB>
                  </a:tcPr>
                </a:tc>
              </a:tr>
              <a:tr h="162560">
                <a:tc>
                  <a:txBody>
                    <a:bodyPr/>
                    <a:lstStyle/>
                    <a:p>
                      <a:pPr algn="r" fontAlgn="t"/>
                      <a:r>
                        <a:rPr lang="en-US" sz="900" b="0" i="0" u="none" strike="noStrike">
                          <a:solidFill>
                            <a:srgbClr val="000000"/>
                          </a:solidFill>
                          <a:effectLst/>
                          <a:latin typeface="Calibri"/>
                        </a:rPr>
                        <a:t>9:00 AM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New</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Assigned</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62560">
                <a:tc>
                  <a:txBody>
                    <a:bodyPr/>
                    <a:lstStyle/>
                    <a:p>
                      <a:pPr algn="r" fontAlgn="t"/>
                      <a:r>
                        <a:rPr lang="en-US" sz="900" b="0" i="0" u="none" strike="noStrike">
                          <a:solidFill>
                            <a:srgbClr val="000000"/>
                          </a:solidFill>
                          <a:effectLst/>
                          <a:latin typeface="Calibri"/>
                        </a:rPr>
                        <a:t>10:00 AM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Lead</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62560">
                <a:tc>
                  <a:txBody>
                    <a:bodyPr/>
                    <a:lstStyle/>
                    <a:p>
                      <a:pPr algn="r" fontAlgn="t"/>
                      <a:r>
                        <a:rPr lang="en-US" sz="900" b="0" i="0" u="none" strike="noStrike">
                          <a:solidFill>
                            <a:srgbClr val="000000"/>
                          </a:solidFill>
                          <a:effectLst/>
                          <a:latin typeface="Calibri"/>
                        </a:rPr>
                        <a:t>11:00 AM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r" fontAlgn="t"/>
                      <a:r>
                        <a:rPr lang="en-US" sz="900" b="0" i="0" u="none" strike="noStrike">
                          <a:solidFill>
                            <a:srgbClr val="000000"/>
                          </a:solidFill>
                          <a:effectLst/>
                          <a:latin typeface="Calibri"/>
                        </a:rPr>
                        <a:t>12:00 PM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r" fontAlgn="t"/>
                      <a:r>
                        <a:rPr lang="en-US" sz="900" b="0" i="0" u="none" strike="noStrike">
                          <a:solidFill>
                            <a:srgbClr val="000000"/>
                          </a:solidFill>
                          <a:effectLst/>
                          <a:latin typeface="Calibri"/>
                        </a:rPr>
                        <a:t>1:00 PM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62560">
                <a:tc>
                  <a:txBody>
                    <a:bodyPr/>
                    <a:lstStyle/>
                    <a:p>
                      <a:pPr algn="r" fontAlgn="t"/>
                      <a:r>
                        <a:rPr lang="en-US" sz="900" b="0" i="0" u="none" strike="noStrike">
                          <a:solidFill>
                            <a:srgbClr val="000000"/>
                          </a:solidFill>
                          <a:effectLst/>
                          <a:latin typeface="Calibri"/>
                        </a:rPr>
                        <a:t>2:00 PM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Engineering</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62560">
                <a:tc>
                  <a:txBody>
                    <a:bodyPr/>
                    <a:lstStyle/>
                    <a:p>
                      <a:pPr algn="r" fontAlgn="t"/>
                      <a:r>
                        <a:rPr lang="en-US" sz="900" b="0" i="0" u="none" strike="noStrike">
                          <a:solidFill>
                            <a:srgbClr val="000000"/>
                          </a:solidFill>
                          <a:effectLst/>
                          <a:latin typeface="Calibri"/>
                        </a:rPr>
                        <a:t>3:00 PM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62560">
                <a:tc>
                  <a:txBody>
                    <a:bodyPr/>
                    <a:lstStyle/>
                    <a:p>
                      <a:pPr algn="l" fontAlgn="t"/>
                      <a:endParaRPr lang="en-US" sz="900" b="0" i="0" u="none" strike="noStrike">
                        <a:solidFill>
                          <a:srgbClr val="000000"/>
                        </a:solidFill>
                        <a:effectLst/>
                        <a:latin typeface="Calibri"/>
                      </a:endParaRP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Resolved</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r>
              <a:tr h="162560">
                <a:tc>
                  <a:txBody>
                    <a:bodyPr/>
                    <a:lstStyle/>
                    <a:p>
                      <a:pPr algn="r" fontAlgn="t"/>
                      <a:r>
                        <a:rPr lang="en-US" sz="900" b="0" i="0" u="none" strike="noStrike">
                          <a:solidFill>
                            <a:srgbClr val="000000"/>
                          </a:solidFill>
                          <a:effectLst/>
                          <a:latin typeface="Calibri"/>
                        </a:rPr>
                        <a:t>4:00 PM</a:t>
                      </a:r>
                    </a:p>
                  </a:txBody>
                  <a:tcPr marL="8128" marR="8128" marT="812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dirty="0">
                          <a:solidFill>
                            <a:srgbClr val="000000"/>
                          </a:solidFill>
                          <a:effectLst/>
                          <a:latin typeface="Calibri"/>
                        </a:rPr>
                        <a:t> </a:t>
                      </a:r>
                    </a:p>
                  </a:txBody>
                  <a:tcPr marL="8128" marR="8128" marT="8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
        <p:nvSpPr>
          <p:cNvPr id="14" name="TextBox 13"/>
          <p:cNvSpPr txBox="1"/>
          <p:nvPr/>
        </p:nvSpPr>
        <p:spPr>
          <a:xfrm>
            <a:off x="4174069" y="1896534"/>
            <a:ext cx="4741333" cy="1754326"/>
          </a:xfrm>
          <a:prstGeom prst="rect">
            <a:avLst/>
          </a:prstGeom>
          <a:noFill/>
        </p:spPr>
        <p:txBody>
          <a:bodyPr wrap="square" rtlCol="0">
            <a:spAutoFit/>
          </a:bodyPr>
          <a:lstStyle/>
          <a:p>
            <a:r>
              <a:rPr lang="en-US" dirty="0" smtClean="0"/>
              <a:t>Ticket Status Report</a:t>
            </a:r>
          </a:p>
          <a:p>
            <a:r>
              <a:rPr lang="en-US" dirty="0" smtClean="0"/>
              <a:t>----------------------------------------------------------</a:t>
            </a:r>
          </a:p>
          <a:p>
            <a:r>
              <a:rPr lang="en-US" dirty="0" smtClean="0"/>
              <a:t>No one has reviewed ticket: 15 minutes</a:t>
            </a:r>
          </a:p>
          <a:p>
            <a:r>
              <a:rPr lang="en-US" dirty="0" smtClean="0"/>
              <a:t>Someone is assigned: 4 hours 30 minutes</a:t>
            </a:r>
          </a:p>
          <a:p>
            <a:r>
              <a:rPr lang="en-US" dirty="0" smtClean="0"/>
              <a:t>Someone is working on it: 2 hours</a:t>
            </a:r>
          </a:p>
          <a:p>
            <a:r>
              <a:rPr lang="en-US" dirty="0" smtClean="0"/>
              <a:t>Time to Resolve: 6 hours 45 minutes</a:t>
            </a:r>
          </a:p>
        </p:txBody>
      </p:sp>
    </p:spTree>
    <p:extLst>
      <p:ext uri="{BB962C8B-B14F-4D97-AF65-F5344CB8AC3E}">
        <p14:creationId xmlns:p14="http://schemas.microsoft.com/office/powerpoint/2010/main" val="3534016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14" name="TextBox 13"/>
          <p:cNvSpPr txBox="1"/>
          <p:nvPr/>
        </p:nvSpPr>
        <p:spPr>
          <a:xfrm>
            <a:off x="4174069" y="1896534"/>
            <a:ext cx="4741333" cy="4247317"/>
          </a:xfrm>
          <a:prstGeom prst="rect">
            <a:avLst/>
          </a:prstGeom>
          <a:noFill/>
        </p:spPr>
        <p:txBody>
          <a:bodyPr wrap="square" rtlCol="0">
            <a:spAutoFit/>
          </a:bodyPr>
          <a:lstStyle/>
          <a:p>
            <a:r>
              <a:rPr lang="en-US" dirty="0" smtClean="0"/>
              <a:t>Ticket Status Report</a:t>
            </a:r>
          </a:p>
          <a:p>
            <a:r>
              <a:rPr lang="en-US" dirty="0" smtClean="0"/>
              <a:t>----------------------------------------------------------</a:t>
            </a:r>
          </a:p>
          <a:p>
            <a:r>
              <a:rPr lang="en-US" dirty="0" smtClean="0"/>
              <a:t>No one has reviewed ticket: 15 minutes</a:t>
            </a:r>
          </a:p>
          <a:p>
            <a:r>
              <a:rPr lang="en-US" dirty="0" smtClean="0"/>
              <a:t>Someone is assigned: 4 hours 30 minutes</a:t>
            </a:r>
          </a:p>
          <a:p>
            <a:r>
              <a:rPr lang="en-US" dirty="0" smtClean="0"/>
              <a:t>Someone is working on it: 2 hours</a:t>
            </a:r>
          </a:p>
          <a:p>
            <a:r>
              <a:rPr lang="en-US" dirty="0" smtClean="0"/>
              <a:t>Time to Resolve: 6 hours 45 minutes</a:t>
            </a:r>
          </a:p>
          <a:p>
            <a:endParaRPr lang="en-US" dirty="0"/>
          </a:p>
          <a:p>
            <a:r>
              <a:rPr lang="en-US" dirty="0" smtClean="0"/>
              <a:t>Final SLA Report</a:t>
            </a:r>
          </a:p>
          <a:p>
            <a:r>
              <a:rPr lang="en-US" dirty="0" smtClean="0"/>
              <a:t>----------------------------------------------------------</a:t>
            </a:r>
          </a:p>
          <a:p>
            <a:r>
              <a:rPr lang="en-US" dirty="0" smtClean="0"/>
              <a:t>Not Responded: 15 minutes</a:t>
            </a:r>
          </a:p>
          <a:p>
            <a:r>
              <a:rPr lang="en-US" dirty="0" smtClean="0"/>
              <a:t>Responded: 45 minutes</a:t>
            </a:r>
          </a:p>
          <a:p>
            <a:r>
              <a:rPr lang="en-US" dirty="0" smtClean="0"/>
              <a:t>Resolution Plan: 5 hours 45 minutes</a:t>
            </a:r>
          </a:p>
          <a:p>
            <a:r>
              <a:rPr lang="en-US" dirty="0" smtClean="0"/>
              <a:t>Time to Resolve: 6 hours 45 minutes</a:t>
            </a:r>
          </a:p>
          <a:p>
            <a:endParaRPr lang="en-US" dirty="0" smtClean="0"/>
          </a:p>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364485"/>
              </p:ext>
            </p:extLst>
          </p:nvPr>
        </p:nvGraphicFramePr>
        <p:xfrm>
          <a:off x="365763" y="1752600"/>
          <a:ext cx="3520439" cy="4800600"/>
        </p:xfrm>
        <a:graphic>
          <a:graphicData uri="http://schemas.openxmlformats.org/drawingml/2006/table">
            <a:tbl>
              <a:tblPr/>
              <a:tblGrid>
                <a:gridCol w="503300"/>
                <a:gridCol w="1493923"/>
                <a:gridCol w="1523216"/>
              </a:tblGrid>
              <a:tr h="160020">
                <a:tc>
                  <a:txBody>
                    <a:bodyPr/>
                    <a:lstStyle/>
                    <a:p>
                      <a:pPr algn="l" fontAlgn="b"/>
                      <a:endParaRPr lang="en-US" sz="900" b="0" i="0" u="none" strike="noStrike">
                        <a:solidFill>
                          <a:srgbClr val="000000"/>
                        </a:solidFill>
                        <a:effectLst/>
                        <a:latin typeface="Calibri"/>
                      </a:endParaRPr>
                    </a:p>
                  </a:txBody>
                  <a:tcPr marL="8001" marR="8001" marT="8001" marB="0" anchor="b">
                    <a:lnL>
                      <a:noFill/>
                    </a:lnL>
                    <a:lnR>
                      <a:noFill/>
                    </a:lnR>
                    <a:lnT>
                      <a:noFill/>
                    </a:lnT>
                    <a:lnB>
                      <a:noFill/>
                    </a:lnB>
                  </a:tcPr>
                </a:tc>
                <a:tc>
                  <a:txBody>
                    <a:bodyPr/>
                    <a:lstStyle/>
                    <a:p>
                      <a:pPr algn="ctr" fontAlgn="ctr"/>
                      <a:r>
                        <a:rPr lang="en-US" sz="900" b="0" i="0" u="none" strike="noStrike">
                          <a:solidFill>
                            <a:srgbClr val="000000"/>
                          </a:solidFill>
                          <a:effectLst/>
                          <a:latin typeface="Calibri"/>
                        </a:rPr>
                        <a:t>Ticket Status</a:t>
                      </a:r>
                    </a:p>
                  </a:txBody>
                  <a:tcPr marL="8001" marR="8001" marT="800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a:rPr>
                        <a:t>SLA Escalation</a:t>
                      </a:r>
                    </a:p>
                  </a:txBody>
                  <a:tcPr marL="8001" marR="8001" marT="8001" marB="0" anchor="ctr">
                    <a:lnL>
                      <a:noFill/>
                    </a:lnL>
                    <a:lnR>
                      <a:noFill/>
                    </a:lnR>
                    <a:lnT>
                      <a:noFill/>
                    </a:lnT>
                    <a:lnB w="6350" cap="flat" cmpd="sng" algn="ctr">
                      <a:solidFill>
                        <a:srgbClr val="000000"/>
                      </a:solidFill>
                      <a:prstDash val="solid"/>
                      <a:round/>
                      <a:headEnd type="none" w="med" len="med"/>
                      <a:tailEnd type="none" w="med" len="med"/>
                    </a:lnB>
                  </a:tcPr>
                </a:tc>
              </a:tr>
              <a:tr h="160020">
                <a:tc>
                  <a:txBody>
                    <a:bodyPr/>
                    <a:lstStyle/>
                    <a:p>
                      <a:pPr algn="r" fontAlgn="t"/>
                      <a:r>
                        <a:rPr lang="en-US" sz="900" b="0" i="0" u="none" strike="noStrike">
                          <a:solidFill>
                            <a:srgbClr val="000000"/>
                          </a:solidFill>
                          <a:effectLst/>
                          <a:latin typeface="Calibri"/>
                        </a:rPr>
                        <a:t>9:00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New</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c>
                  <a:txBody>
                    <a:bodyPr/>
                    <a:lstStyle/>
                    <a:p>
                      <a:pPr algn="ctr" fontAlgn="b"/>
                      <a:r>
                        <a:rPr lang="en-US" sz="900" b="0" i="0" u="none" strike="noStrike">
                          <a:solidFill>
                            <a:srgbClr val="000000"/>
                          </a:solidFill>
                          <a:effectLst/>
                          <a:latin typeface="Calibri"/>
                        </a:rPr>
                        <a:t>We have NOT responded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Assigned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60020">
                <a:tc>
                  <a:txBody>
                    <a:bodyPr/>
                    <a:lstStyle/>
                    <a:p>
                      <a:pPr algn="r" fontAlgn="t"/>
                      <a:r>
                        <a:rPr lang="en-US" sz="900" b="0" i="0" u="none" strike="noStrike">
                          <a:solidFill>
                            <a:srgbClr val="000000"/>
                          </a:solidFill>
                          <a:effectLst/>
                          <a:latin typeface="Calibri"/>
                        </a:rPr>
                        <a:t>10:00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Lead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11:00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12:00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2:00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Engineering</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3:00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Resolved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c>
                  <a:txBody>
                    <a:bodyPr/>
                    <a:lstStyle/>
                    <a:p>
                      <a:pPr algn="ctr" fontAlgn="b"/>
                      <a:r>
                        <a:rPr lang="en-US" sz="900" b="0" i="0" u="none" strike="noStrike">
                          <a:solidFill>
                            <a:srgbClr val="000000"/>
                          </a:solidFill>
                          <a:effectLst/>
                          <a:latin typeface="Calibri"/>
                        </a:rPr>
                        <a:t>We have resolved the issue</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r>
              <a:tr h="160020">
                <a:tc>
                  <a:txBody>
                    <a:bodyPr/>
                    <a:lstStyle/>
                    <a:p>
                      <a:pPr algn="r" fontAlgn="t"/>
                      <a:r>
                        <a:rPr lang="en-US" sz="900" b="0" i="0" u="none" strike="noStrike">
                          <a:solidFill>
                            <a:srgbClr val="000000"/>
                          </a:solidFill>
                          <a:effectLst/>
                          <a:latin typeface="Calibri"/>
                        </a:rPr>
                        <a:t>4:00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397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14" name="TextBox 13"/>
          <p:cNvSpPr txBox="1"/>
          <p:nvPr/>
        </p:nvSpPr>
        <p:spPr>
          <a:xfrm>
            <a:off x="4174069" y="1896534"/>
            <a:ext cx="4741333" cy="4247317"/>
          </a:xfrm>
          <a:prstGeom prst="rect">
            <a:avLst/>
          </a:prstGeom>
          <a:noFill/>
        </p:spPr>
        <p:txBody>
          <a:bodyPr wrap="square" rtlCol="0">
            <a:spAutoFit/>
          </a:bodyPr>
          <a:lstStyle/>
          <a:p>
            <a:r>
              <a:rPr lang="en-US" dirty="0" smtClean="0"/>
              <a:t>Ticket Status Report</a:t>
            </a:r>
          </a:p>
          <a:p>
            <a:r>
              <a:rPr lang="en-US" dirty="0" smtClean="0"/>
              <a:t>----------------------------------------------------------</a:t>
            </a:r>
          </a:p>
          <a:p>
            <a:r>
              <a:rPr lang="en-US" dirty="0" smtClean="0"/>
              <a:t>No one has reviewed ticket: 15 minutes</a:t>
            </a:r>
          </a:p>
          <a:p>
            <a:r>
              <a:rPr lang="en-US" dirty="0" smtClean="0"/>
              <a:t>Someone is assigned: 4 hours 30 minutes</a:t>
            </a:r>
          </a:p>
          <a:p>
            <a:r>
              <a:rPr lang="en-US" dirty="0" smtClean="0"/>
              <a:t>Someone is working on it: 2 hours</a:t>
            </a:r>
          </a:p>
          <a:p>
            <a:r>
              <a:rPr lang="en-US" dirty="0" smtClean="0"/>
              <a:t>Time to Resolve: 6 hours 45 minutes</a:t>
            </a:r>
          </a:p>
          <a:p>
            <a:endParaRPr lang="en-US" dirty="0"/>
          </a:p>
          <a:p>
            <a:r>
              <a:rPr lang="en-US" dirty="0" smtClean="0"/>
              <a:t>Final SLA Report</a:t>
            </a:r>
          </a:p>
          <a:p>
            <a:r>
              <a:rPr lang="en-US" dirty="0" smtClean="0"/>
              <a:t>----------------------------------------------------------</a:t>
            </a:r>
          </a:p>
          <a:p>
            <a:r>
              <a:rPr lang="en-US" dirty="0" smtClean="0"/>
              <a:t>Not Responded: 15 minutes</a:t>
            </a:r>
          </a:p>
          <a:p>
            <a:r>
              <a:rPr lang="en-US" dirty="0" smtClean="0"/>
              <a:t>Responded: 4 hours 30 minutes</a:t>
            </a:r>
          </a:p>
          <a:p>
            <a:r>
              <a:rPr lang="en-US" dirty="0" smtClean="0"/>
              <a:t>Resolution Plan: 2 hours</a:t>
            </a:r>
          </a:p>
          <a:p>
            <a:r>
              <a:rPr lang="en-US" dirty="0" smtClean="0"/>
              <a:t>Time to Resolve: 6 hours 45 minutes</a:t>
            </a:r>
          </a:p>
          <a:p>
            <a:endParaRPr lang="en-US" dirty="0" smtClean="0"/>
          </a:p>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4186479"/>
              </p:ext>
            </p:extLst>
          </p:nvPr>
        </p:nvGraphicFramePr>
        <p:xfrm>
          <a:off x="404709" y="1752600"/>
          <a:ext cx="3464559" cy="4724400"/>
        </p:xfrm>
        <a:graphic>
          <a:graphicData uri="http://schemas.openxmlformats.org/drawingml/2006/table">
            <a:tbl>
              <a:tblPr/>
              <a:tblGrid>
                <a:gridCol w="495311"/>
                <a:gridCol w="1470210"/>
                <a:gridCol w="1499038"/>
              </a:tblGrid>
              <a:tr h="157480">
                <a:tc>
                  <a:txBody>
                    <a:bodyPr/>
                    <a:lstStyle/>
                    <a:p>
                      <a:pPr algn="l" fontAlgn="b"/>
                      <a:endParaRPr lang="en-US" sz="900" b="0" i="0" u="none" strike="noStrike">
                        <a:solidFill>
                          <a:srgbClr val="000000"/>
                        </a:solidFill>
                        <a:effectLst/>
                        <a:latin typeface="Calibri"/>
                      </a:endParaRPr>
                    </a:p>
                  </a:txBody>
                  <a:tcPr marL="7874" marR="7874" marT="7875" marB="0" anchor="b">
                    <a:lnL>
                      <a:noFill/>
                    </a:lnL>
                    <a:lnR>
                      <a:noFill/>
                    </a:lnR>
                    <a:lnT>
                      <a:noFill/>
                    </a:lnT>
                    <a:lnB>
                      <a:noFill/>
                    </a:lnB>
                  </a:tcPr>
                </a:tc>
                <a:tc>
                  <a:txBody>
                    <a:bodyPr/>
                    <a:lstStyle/>
                    <a:p>
                      <a:pPr algn="ctr" fontAlgn="ctr"/>
                      <a:r>
                        <a:rPr lang="en-US" sz="900" b="0" i="0" u="none" strike="noStrike">
                          <a:solidFill>
                            <a:srgbClr val="000000"/>
                          </a:solidFill>
                          <a:effectLst/>
                          <a:latin typeface="Calibri"/>
                        </a:rPr>
                        <a:t>Ticket Status</a:t>
                      </a:r>
                    </a:p>
                  </a:txBody>
                  <a:tcPr marL="7874" marR="7874" marT="787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a:rPr>
                        <a:t>SLA Escalation</a:t>
                      </a:r>
                    </a:p>
                  </a:txBody>
                  <a:tcPr marL="7874" marR="7874" marT="7875" marB="0" anchor="ctr">
                    <a:lnL>
                      <a:noFill/>
                    </a:lnL>
                    <a:lnR>
                      <a:noFill/>
                    </a:lnR>
                    <a:lnT>
                      <a:noFill/>
                    </a:lnT>
                    <a:lnB w="6350" cap="flat" cmpd="sng" algn="ctr">
                      <a:solidFill>
                        <a:srgbClr val="000000"/>
                      </a:solidFill>
                      <a:prstDash val="solid"/>
                      <a:round/>
                      <a:headEnd type="none" w="med" len="med"/>
                      <a:tailEnd type="none" w="med" len="med"/>
                    </a:lnB>
                  </a:tcPr>
                </a:tc>
              </a:tr>
              <a:tr h="157480">
                <a:tc>
                  <a:txBody>
                    <a:bodyPr/>
                    <a:lstStyle/>
                    <a:p>
                      <a:pPr algn="r" fontAlgn="t"/>
                      <a:r>
                        <a:rPr lang="en-US" sz="900" b="0" i="0" u="none" strike="noStrike">
                          <a:solidFill>
                            <a:srgbClr val="000000"/>
                          </a:solidFill>
                          <a:effectLst/>
                          <a:latin typeface="Calibri"/>
                        </a:rPr>
                        <a:t>9:00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New</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c>
                  <a:txBody>
                    <a:bodyPr/>
                    <a:lstStyle/>
                    <a:p>
                      <a:pPr algn="ctr" fontAlgn="b"/>
                      <a:r>
                        <a:rPr lang="en-US" sz="900" b="0" i="0" u="none" strike="noStrike">
                          <a:solidFill>
                            <a:srgbClr val="000000"/>
                          </a:solidFill>
                          <a:effectLst/>
                          <a:latin typeface="Calibri"/>
                        </a:rPr>
                        <a:t>We have NOT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Assigned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r" fontAlgn="t"/>
                      <a:r>
                        <a:rPr lang="en-US" sz="900" b="0" i="0" u="none" strike="noStrike">
                          <a:solidFill>
                            <a:srgbClr val="000000"/>
                          </a:solidFill>
                          <a:effectLst/>
                          <a:latin typeface="Calibri"/>
                        </a:rPr>
                        <a:t>10:00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Lead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r" fontAlgn="t"/>
                      <a:r>
                        <a:rPr lang="en-US" sz="900" b="0" i="0" u="none" strike="noStrike">
                          <a:solidFill>
                            <a:srgbClr val="000000"/>
                          </a:solidFill>
                          <a:effectLst/>
                          <a:latin typeface="Calibri"/>
                        </a:rPr>
                        <a:t>11:00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r" fontAlgn="t"/>
                      <a:r>
                        <a:rPr lang="en-US" sz="900" b="0" i="0" u="none" strike="noStrike">
                          <a:solidFill>
                            <a:srgbClr val="000000"/>
                          </a:solidFill>
                          <a:effectLst/>
                          <a:latin typeface="Calibri"/>
                        </a:rPr>
                        <a:t>12:00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r" fontAlgn="t"/>
                      <a:r>
                        <a:rPr lang="en-US" sz="900" b="0" i="0" u="none" strike="noStrike">
                          <a:solidFill>
                            <a:srgbClr val="000000"/>
                          </a:solidFill>
                          <a:effectLst/>
                          <a:latin typeface="Calibri"/>
                        </a:rPr>
                        <a:t>1:00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r" fontAlgn="t"/>
                      <a:r>
                        <a:rPr lang="en-US" sz="900" b="0" i="0" u="none" strike="noStrike">
                          <a:solidFill>
                            <a:srgbClr val="000000"/>
                          </a:solidFill>
                          <a:effectLst/>
                          <a:latin typeface="Calibri"/>
                        </a:rPr>
                        <a:t>2:00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Engineering</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r" fontAlgn="t"/>
                      <a:r>
                        <a:rPr lang="en-US" sz="900" b="0" i="0" u="none" strike="noStrike">
                          <a:solidFill>
                            <a:srgbClr val="000000"/>
                          </a:solidFill>
                          <a:effectLst/>
                          <a:latin typeface="Calibri"/>
                        </a:rPr>
                        <a:t>3:00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Resolved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c>
                  <a:txBody>
                    <a:bodyPr/>
                    <a:lstStyle/>
                    <a:p>
                      <a:pPr algn="ctr" fontAlgn="b"/>
                      <a:r>
                        <a:rPr lang="en-US" sz="900" b="0" i="0" u="none" strike="noStrike">
                          <a:solidFill>
                            <a:srgbClr val="000000"/>
                          </a:solidFill>
                          <a:effectLst/>
                          <a:latin typeface="Calibri"/>
                        </a:rPr>
                        <a:t>We have resolved the issue</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r>
              <a:tr h="157480">
                <a:tc>
                  <a:txBody>
                    <a:bodyPr/>
                    <a:lstStyle/>
                    <a:p>
                      <a:pPr algn="r" fontAlgn="t"/>
                      <a:r>
                        <a:rPr lang="en-US" sz="900" b="0" i="0" u="none" strike="noStrike">
                          <a:solidFill>
                            <a:srgbClr val="000000"/>
                          </a:solidFill>
                          <a:effectLst/>
                          <a:latin typeface="Calibri"/>
                        </a:rPr>
                        <a:t>4:00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31353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14" name="TextBox 13"/>
          <p:cNvSpPr txBox="1"/>
          <p:nvPr/>
        </p:nvSpPr>
        <p:spPr>
          <a:xfrm>
            <a:off x="4174069" y="1896533"/>
            <a:ext cx="4741333" cy="4801314"/>
          </a:xfrm>
          <a:prstGeom prst="rect">
            <a:avLst/>
          </a:prstGeom>
          <a:noFill/>
        </p:spPr>
        <p:txBody>
          <a:bodyPr wrap="square" rtlCol="0">
            <a:spAutoFit/>
          </a:bodyPr>
          <a:lstStyle/>
          <a:p>
            <a:r>
              <a:rPr lang="en-US" dirty="0" smtClean="0"/>
              <a:t>Ticket Status Workflow Rules</a:t>
            </a:r>
          </a:p>
          <a:p>
            <a:r>
              <a:rPr lang="en-US" dirty="0" smtClean="0"/>
              <a:t>----------------------------------------------------------</a:t>
            </a:r>
          </a:p>
          <a:p>
            <a:r>
              <a:rPr lang="en-US" dirty="0" smtClean="0"/>
              <a:t>#1 Alert if “New” more than 30 minutes</a:t>
            </a:r>
          </a:p>
          <a:p>
            <a:r>
              <a:rPr lang="en-US" dirty="0" smtClean="0"/>
              <a:t>#2 Alert if “Assigned”, “Escalate to Lead” or “Escalate to Engineering” more than 120 minutes</a:t>
            </a:r>
          </a:p>
          <a:p>
            <a:endParaRPr lang="en-US" dirty="0" smtClean="0"/>
          </a:p>
          <a:p>
            <a:r>
              <a:rPr lang="en-US" dirty="0" smtClean="0"/>
              <a:t>#2 Fired at 12:45PM</a:t>
            </a:r>
          </a:p>
          <a:p>
            <a:endParaRPr lang="en-US" dirty="0"/>
          </a:p>
          <a:p>
            <a:r>
              <a:rPr lang="en-US" dirty="0" smtClean="0"/>
              <a:t>SLA Escalation Workflow Rules</a:t>
            </a:r>
          </a:p>
          <a:p>
            <a:r>
              <a:rPr lang="en-US" dirty="0" smtClean="0"/>
              <a:t>----------------------------------------------------------</a:t>
            </a:r>
          </a:p>
          <a:p>
            <a:r>
              <a:rPr lang="en-US" dirty="0" smtClean="0"/>
              <a:t>#1 Alert if “Not Responded” more than 30 minutes</a:t>
            </a:r>
          </a:p>
          <a:p>
            <a:r>
              <a:rPr lang="en-US" dirty="0" smtClean="0"/>
              <a:t>#2 Alert if “Responded” over 120 minutes</a:t>
            </a:r>
          </a:p>
          <a:p>
            <a:endParaRPr lang="en-US" dirty="0"/>
          </a:p>
          <a:p>
            <a:r>
              <a:rPr lang="en-US" dirty="0" smtClean="0"/>
              <a:t>No Workflow Rules Fired</a:t>
            </a:r>
          </a:p>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9919903"/>
              </p:ext>
            </p:extLst>
          </p:nvPr>
        </p:nvGraphicFramePr>
        <p:xfrm>
          <a:off x="365763" y="1752600"/>
          <a:ext cx="3520439" cy="4800600"/>
        </p:xfrm>
        <a:graphic>
          <a:graphicData uri="http://schemas.openxmlformats.org/drawingml/2006/table">
            <a:tbl>
              <a:tblPr/>
              <a:tblGrid>
                <a:gridCol w="503300"/>
                <a:gridCol w="1493923"/>
                <a:gridCol w="1523216"/>
              </a:tblGrid>
              <a:tr h="160020">
                <a:tc>
                  <a:txBody>
                    <a:bodyPr/>
                    <a:lstStyle/>
                    <a:p>
                      <a:pPr algn="l" fontAlgn="b"/>
                      <a:endParaRPr lang="en-US" sz="900" b="0" i="0" u="none" strike="noStrike">
                        <a:solidFill>
                          <a:srgbClr val="000000"/>
                        </a:solidFill>
                        <a:effectLst/>
                        <a:latin typeface="Calibri"/>
                      </a:endParaRPr>
                    </a:p>
                  </a:txBody>
                  <a:tcPr marL="8001" marR="8001" marT="8001" marB="0" anchor="b">
                    <a:lnL>
                      <a:noFill/>
                    </a:lnL>
                    <a:lnR>
                      <a:noFill/>
                    </a:lnR>
                    <a:lnT>
                      <a:noFill/>
                    </a:lnT>
                    <a:lnB>
                      <a:noFill/>
                    </a:lnB>
                  </a:tcPr>
                </a:tc>
                <a:tc>
                  <a:txBody>
                    <a:bodyPr/>
                    <a:lstStyle/>
                    <a:p>
                      <a:pPr algn="ctr" fontAlgn="ctr"/>
                      <a:r>
                        <a:rPr lang="en-US" sz="900" b="0" i="0" u="none" strike="noStrike">
                          <a:solidFill>
                            <a:srgbClr val="000000"/>
                          </a:solidFill>
                          <a:effectLst/>
                          <a:latin typeface="Calibri"/>
                        </a:rPr>
                        <a:t>Ticket Status</a:t>
                      </a:r>
                    </a:p>
                  </a:txBody>
                  <a:tcPr marL="8001" marR="8001" marT="800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a:rPr>
                        <a:t>SLA Escalation</a:t>
                      </a:r>
                    </a:p>
                  </a:txBody>
                  <a:tcPr marL="8001" marR="8001" marT="8001" marB="0" anchor="ctr">
                    <a:lnL>
                      <a:noFill/>
                    </a:lnL>
                    <a:lnR>
                      <a:noFill/>
                    </a:lnR>
                    <a:lnT>
                      <a:noFill/>
                    </a:lnT>
                    <a:lnB w="6350" cap="flat" cmpd="sng" algn="ctr">
                      <a:solidFill>
                        <a:srgbClr val="000000"/>
                      </a:solidFill>
                      <a:prstDash val="solid"/>
                      <a:round/>
                      <a:headEnd type="none" w="med" len="med"/>
                      <a:tailEnd type="none" w="med" len="med"/>
                    </a:lnB>
                  </a:tcPr>
                </a:tc>
              </a:tr>
              <a:tr h="160020">
                <a:tc>
                  <a:txBody>
                    <a:bodyPr/>
                    <a:lstStyle/>
                    <a:p>
                      <a:pPr algn="r" fontAlgn="t"/>
                      <a:r>
                        <a:rPr lang="en-US" sz="900" b="0" i="0" u="none" strike="noStrike">
                          <a:solidFill>
                            <a:srgbClr val="000000"/>
                          </a:solidFill>
                          <a:effectLst/>
                          <a:latin typeface="Calibri"/>
                        </a:rPr>
                        <a:t>9:00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New</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c>
                  <a:txBody>
                    <a:bodyPr/>
                    <a:lstStyle/>
                    <a:p>
                      <a:pPr algn="ctr" fontAlgn="b"/>
                      <a:r>
                        <a:rPr lang="en-US" sz="900" b="0" i="0" u="none" strike="noStrike">
                          <a:solidFill>
                            <a:srgbClr val="000000"/>
                          </a:solidFill>
                          <a:effectLst/>
                          <a:latin typeface="Calibri"/>
                        </a:rPr>
                        <a:t>We have NOT responded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Assigned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l"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60020">
                <a:tc>
                  <a:txBody>
                    <a:bodyPr/>
                    <a:lstStyle/>
                    <a:p>
                      <a:pPr algn="r" fontAlgn="t"/>
                      <a:r>
                        <a:rPr lang="en-US" sz="900" b="0" i="0" u="none" strike="noStrike">
                          <a:solidFill>
                            <a:srgbClr val="000000"/>
                          </a:solidFill>
                          <a:effectLst/>
                          <a:latin typeface="Calibri"/>
                        </a:rPr>
                        <a:t>10:00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Lead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11:00 AM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12:00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1:00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2:00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Engineering</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r" fontAlgn="t"/>
                      <a:r>
                        <a:rPr lang="en-US" sz="900" b="0" i="0" u="none" strike="noStrike">
                          <a:solidFill>
                            <a:srgbClr val="000000"/>
                          </a:solidFill>
                          <a:effectLst/>
                          <a:latin typeface="Calibri"/>
                        </a:rPr>
                        <a:t>3:00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60020">
                <a:tc>
                  <a:txBody>
                    <a:bodyPr/>
                    <a:lstStyle/>
                    <a:p>
                      <a:pPr algn="l" fontAlgn="t"/>
                      <a:endParaRPr lang="en-US" sz="900" b="0" i="0" u="none" strike="noStrike">
                        <a:solidFill>
                          <a:srgbClr val="000000"/>
                        </a:solidFill>
                        <a:effectLst/>
                        <a:latin typeface="Calibri"/>
                      </a:endParaRP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Resolved</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c>
                  <a:txBody>
                    <a:bodyPr/>
                    <a:lstStyle/>
                    <a:p>
                      <a:pPr algn="ctr" fontAlgn="b"/>
                      <a:r>
                        <a:rPr lang="en-US" sz="900" b="0" i="0" u="none" strike="noStrike">
                          <a:solidFill>
                            <a:srgbClr val="000000"/>
                          </a:solidFill>
                          <a:effectLst/>
                          <a:latin typeface="Calibri"/>
                        </a:rPr>
                        <a:t>We have resolved the issue</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r>
              <a:tr h="160020">
                <a:tc>
                  <a:txBody>
                    <a:bodyPr/>
                    <a:lstStyle/>
                    <a:p>
                      <a:pPr algn="r" fontAlgn="t"/>
                      <a:r>
                        <a:rPr lang="en-US" sz="900" b="0" i="0" u="none" strike="noStrike">
                          <a:solidFill>
                            <a:srgbClr val="000000"/>
                          </a:solidFill>
                          <a:effectLst/>
                          <a:latin typeface="Calibri"/>
                        </a:rPr>
                        <a:t>4:00 PM</a:t>
                      </a:r>
                    </a:p>
                  </a:txBody>
                  <a:tcPr marL="8001" marR="8001" marT="8001"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a:rPr>
                        <a:t> </a:t>
                      </a:r>
                    </a:p>
                  </a:txBody>
                  <a:tcPr marL="8001" marR="8001" marT="80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7510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Analysis</a:t>
            </a:r>
            <a:endParaRPr lang="en-US" dirty="0"/>
          </a:p>
        </p:txBody>
      </p:sp>
      <p:sp>
        <p:nvSpPr>
          <p:cNvPr id="14" name="TextBox 13"/>
          <p:cNvSpPr txBox="1"/>
          <p:nvPr/>
        </p:nvSpPr>
        <p:spPr>
          <a:xfrm>
            <a:off x="4174069" y="1896534"/>
            <a:ext cx="4741333" cy="4524315"/>
          </a:xfrm>
          <a:prstGeom prst="rect">
            <a:avLst/>
          </a:prstGeom>
          <a:noFill/>
        </p:spPr>
        <p:txBody>
          <a:bodyPr wrap="square" rtlCol="0">
            <a:spAutoFit/>
          </a:bodyPr>
          <a:lstStyle/>
          <a:p>
            <a:r>
              <a:rPr lang="en-US" dirty="0" smtClean="0"/>
              <a:t>Ticket Status Workflow Rules</a:t>
            </a:r>
          </a:p>
          <a:p>
            <a:r>
              <a:rPr lang="en-US" dirty="0" smtClean="0"/>
              <a:t>----------------------------------------------------------</a:t>
            </a:r>
          </a:p>
          <a:p>
            <a:r>
              <a:rPr lang="en-US" dirty="0" smtClean="0"/>
              <a:t>#1 Alert if “New” more than 30 minutes</a:t>
            </a:r>
          </a:p>
          <a:p>
            <a:r>
              <a:rPr lang="en-US" dirty="0" smtClean="0"/>
              <a:t>#2 Alert if “Assigned”, “Escalate to Lead” or “Escalate to Engineering” more than 120 minutes</a:t>
            </a:r>
          </a:p>
          <a:p>
            <a:endParaRPr lang="en-US" dirty="0" smtClean="0"/>
          </a:p>
          <a:p>
            <a:r>
              <a:rPr lang="en-US" dirty="0" smtClean="0"/>
              <a:t>#2 Fired at 12:45PM</a:t>
            </a:r>
          </a:p>
          <a:p>
            <a:endParaRPr lang="en-US" dirty="0" smtClean="0"/>
          </a:p>
          <a:p>
            <a:r>
              <a:rPr lang="en-US" dirty="0" smtClean="0"/>
              <a:t>SLA Escalation Workflow Rules</a:t>
            </a:r>
          </a:p>
          <a:p>
            <a:r>
              <a:rPr lang="en-US" dirty="0" smtClean="0"/>
              <a:t>----------------------------------------------------------</a:t>
            </a:r>
          </a:p>
          <a:p>
            <a:r>
              <a:rPr lang="en-US" dirty="0" smtClean="0"/>
              <a:t>#1 Alert if “Not Responded” more than 30 minutes</a:t>
            </a:r>
          </a:p>
          <a:p>
            <a:r>
              <a:rPr lang="en-US" dirty="0" smtClean="0"/>
              <a:t>#2 Alert if “Responded” over 120 minutes</a:t>
            </a:r>
          </a:p>
          <a:p>
            <a:endParaRPr lang="en-US" dirty="0" smtClean="0"/>
          </a:p>
          <a:p>
            <a:r>
              <a:rPr lang="en-US" dirty="0" smtClean="0"/>
              <a:t>#2 Fired at 12:45PM</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97879308"/>
              </p:ext>
            </p:extLst>
          </p:nvPr>
        </p:nvGraphicFramePr>
        <p:xfrm>
          <a:off x="404709" y="1752600"/>
          <a:ext cx="3464559" cy="4724400"/>
        </p:xfrm>
        <a:graphic>
          <a:graphicData uri="http://schemas.openxmlformats.org/drawingml/2006/table">
            <a:tbl>
              <a:tblPr/>
              <a:tblGrid>
                <a:gridCol w="495311"/>
                <a:gridCol w="1470210"/>
                <a:gridCol w="1499038"/>
              </a:tblGrid>
              <a:tr h="157480">
                <a:tc>
                  <a:txBody>
                    <a:bodyPr/>
                    <a:lstStyle/>
                    <a:p>
                      <a:pPr algn="l" fontAlgn="b"/>
                      <a:endParaRPr lang="en-US" sz="900" b="0" i="0" u="none" strike="noStrike">
                        <a:solidFill>
                          <a:srgbClr val="000000"/>
                        </a:solidFill>
                        <a:effectLst/>
                        <a:latin typeface="Calibri"/>
                      </a:endParaRPr>
                    </a:p>
                  </a:txBody>
                  <a:tcPr marL="7874" marR="7874" marT="7875" marB="0" anchor="b">
                    <a:lnL>
                      <a:noFill/>
                    </a:lnL>
                    <a:lnR>
                      <a:noFill/>
                    </a:lnR>
                    <a:lnT>
                      <a:noFill/>
                    </a:lnT>
                    <a:lnB>
                      <a:noFill/>
                    </a:lnB>
                  </a:tcPr>
                </a:tc>
                <a:tc>
                  <a:txBody>
                    <a:bodyPr/>
                    <a:lstStyle/>
                    <a:p>
                      <a:pPr algn="ctr" fontAlgn="ctr"/>
                      <a:r>
                        <a:rPr lang="en-US" sz="900" b="0" i="0" u="none" strike="noStrike">
                          <a:solidFill>
                            <a:srgbClr val="000000"/>
                          </a:solidFill>
                          <a:effectLst/>
                          <a:latin typeface="Calibri"/>
                        </a:rPr>
                        <a:t>Ticket Status</a:t>
                      </a:r>
                    </a:p>
                  </a:txBody>
                  <a:tcPr marL="7874" marR="7874" marT="787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a:rPr>
                        <a:t>SLA Escalation</a:t>
                      </a:r>
                    </a:p>
                  </a:txBody>
                  <a:tcPr marL="7874" marR="7874" marT="7875" marB="0" anchor="ctr">
                    <a:lnL>
                      <a:noFill/>
                    </a:lnL>
                    <a:lnR>
                      <a:noFill/>
                    </a:lnR>
                    <a:lnT>
                      <a:noFill/>
                    </a:lnT>
                    <a:lnB w="6350" cap="flat" cmpd="sng" algn="ctr">
                      <a:solidFill>
                        <a:srgbClr val="000000"/>
                      </a:solidFill>
                      <a:prstDash val="solid"/>
                      <a:round/>
                      <a:headEnd type="none" w="med" len="med"/>
                      <a:tailEnd type="none" w="med" len="med"/>
                    </a:lnB>
                  </a:tcPr>
                </a:tc>
              </a:tr>
              <a:tr h="157480">
                <a:tc>
                  <a:txBody>
                    <a:bodyPr/>
                    <a:lstStyle/>
                    <a:p>
                      <a:pPr algn="r" fontAlgn="t"/>
                      <a:r>
                        <a:rPr lang="en-US" sz="900" b="0" i="0" u="none" strike="noStrike">
                          <a:solidFill>
                            <a:srgbClr val="000000"/>
                          </a:solidFill>
                          <a:effectLst/>
                          <a:latin typeface="Calibri"/>
                        </a:rPr>
                        <a:t>9:00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New</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c>
                  <a:txBody>
                    <a:bodyPr/>
                    <a:lstStyle/>
                    <a:p>
                      <a:pPr algn="ctr" fontAlgn="b"/>
                      <a:r>
                        <a:rPr lang="en-US" sz="900" b="0" i="0" u="none" strike="noStrike">
                          <a:solidFill>
                            <a:srgbClr val="000000"/>
                          </a:solidFill>
                          <a:effectLst/>
                          <a:latin typeface="Calibri"/>
                        </a:rPr>
                        <a:t>We have NOT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A9694"/>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Assigned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r" fontAlgn="t"/>
                      <a:r>
                        <a:rPr lang="en-US" sz="900" b="0" i="0" u="none" strike="noStrike">
                          <a:solidFill>
                            <a:srgbClr val="000000"/>
                          </a:solidFill>
                          <a:effectLst/>
                          <a:latin typeface="Calibri"/>
                        </a:rPr>
                        <a:t>10:00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Lead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r" fontAlgn="t"/>
                      <a:r>
                        <a:rPr lang="en-US" sz="900" b="0" i="0" u="none" strike="noStrike">
                          <a:solidFill>
                            <a:srgbClr val="000000"/>
                          </a:solidFill>
                          <a:effectLst/>
                          <a:latin typeface="Calibri"/>
                        </a:rPr>
                        <a:t>11:00 AM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l"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r" fontAlgn="t"/>
                      <a:r>
                        <a:rPr lang="en-US" sz="900" b="0" i="0" u="none" strike="noStrike">
                          <a:solidFill>
                            <a:srgbClr val="000000"/>
                          </a:solidFill>
                          <a:effectLst/>
                          <a:latin typeface="Calibri"/>
                        </a:rPr>
                        <a:t>12:00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r" fontAlgn="t"/>
                      <a:r>
                        <a:rPr lang="en-US" sz="900" b="0" i="0" u="none" strike="noStrike">
                          <a:solidFill>
                            <a:srgbClr val="000000"/>
                          </a:solidFill>
                          <a:effectLst/>
                          <a:latin typeface="Calibri"/>
                        </a:rPr>
                        <a:t>1:00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r" fontAlgn="t"/>
                      <a:r>
                        <a:rPr lang="en-US" sz="900" b="0" i="0" u="none" strike="noStrike">
                          <a:solidFill>
                            <a:srgbClr val="000000"/>
                          </a:solidFill>
                          <a:effectLst/>
                          <a:latin typeface="Calibri"/>
                        </a:rPr>
                        <a:t>2:00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Escalate to Engineering</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c>
                  <a:txBody>
                    <a:bodyPr/>
                    <a:lstStyle/>
                    <a:p>
                      <a:pPr algn="ctr" fontAlgn="b"/>
                      <a:r>
                        <a:rPr lang="en-US" sz="900" b="0" i="0" u="none" strike="noStrike">
                          <a:solidFill>
                            <a:srgbClr val="000000"/>
                          </a:solidFill>
                          <a:effectLst/>
                          <a:latin typeface="Calibri"/>
                        </a:rPr>
                        <a:t>We have responded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BF8F"/>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ABF8F"/>
                    </a:solidFill>
                  </a:tcPr>
                </a:tc>
              </a:tr>
              <a:tr h="157480">
                <a:tc>
                  <a:txBody>
                    <a:bodyPr/>
                    <a:lstStyle/>
                    <a:p>
                      <a:pPr algn="r" fontAlgn="t"/>
                      <a:r>
                        <a:rPr lang="en-US" sz="900" b="0" i="0" u="none" strike="noStrike">
                          <a:solidFill>
                            <a:srgbClr val="000000"/>
                          </a:solidFill>
                          <a:effectLst/>
                          <a:latin typeface="Calibri"/>
                        </a:rPr>
                        <a:t>3:00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Work In Progress</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c>
                  <a:txBody>
                    <a:bodyPr/>
                    <a:lstStyle/>
                    <a:p>
                      <a:pPr algn="ctr" fontAlgn="b"/>
                      <a:r>
                        <a:rPr lang="en-US" sz="900" b="0" i="0" u="none" strike="noStrike">
                          <a:solidFill>
                            <a:srgbClr val="000000"/>
                          </a:solidFill>
                          <a:effectLst/>
                          <a:latin typeface="Calibri"/>
                        </a:rPr>
                        <a:t>We have a Resolution Plan</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C4D79B"/>
                    </a:solidFill>
                  </a:tcPr>
                </a:tc>
              </a:tr>
              <a:tr h="157480">
                <a:tc>
                  <a:txBody>
                    <a:bodyPr/>
                    <a:lstStyle/>
                    <a:p>
                      <a:pPr algn="l" fontAlgn="t"/>
                      <a:endParaRPr lang="en-US" sz="900" b="0" i="0" u="none" strike="noStrike">
                        <a:solidFill>
                          <a:srgbClr val="000000"/>
                        </a:solidFill>
                        <a:effectLst/>
                        <a:latin typeface="Calibri"/>
                      </a:endParaRP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Resolved</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c>
                  <a:txBody>
                    <a:bodyPr/>
                    <a:lstStyle/>
                    <a:p>
                      <a:pPr algn="ctr" fontAlgn="b"/>
                      <a:r>
                        <a:rPr lang="en-US" sz="900" b="0" i="0" u="none" strike="noStrike">
                          <a:solidFill>
                            <a:srgbClr val="000000"/>
                          </a:solidFill>
                          <a:effectLst/>
                          <a:latin typeface="Calibri"/>
                        </a:rPr>
                        <a:t>We have resolved the issue</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8DB4E2"/>
                    </a:solidFill>
                  </a:tcPr>
                </a:tc>
              </a:tr>
              <a:tr h="157480">
                <a:tc>
                  <a:txBody>
                    <a:bodyPr/>
                    <a:lstStyle/>
                    <a:p>
                      <a:pPr algn="r" fontAlgn="t"/>
                      <a:r>
                        <a:rPr lang="en-US" sz="900" b="0" i="0" u="none" strike="noStrike">
                          <a:solidFill>
                            <a:srgbClr val="000000"/>
                          </a:solidFill>
                          <a:effectLst/>
                          <a:latin typeface="Calibri"/>
                        </a:rPr>
                        <a:t>4:00 PM</a:t>
                      </a:r>
                    </a:p>
                  </a:txBody>
                  <a:tcPr marL="7874" marR="7874" marT="7875"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a:rPr>
                        <a:t> </a:t>
                      </a:r>
                    </a:p>
                  </a:txBody>
                  <a:tcPr marL="7874" marR="7874" marT="78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4198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a:xfrm>
            <a:off x="457200" y="1752600"/>
            <a:ext cx="8229600" cy="4800600"/>
          </a:xfrm>
        </p:spPr>
        <p:txBody>
          <a:bodyPr>
            <a:normAutofit/>
          </a:bodyPr>
          <a:lstStyle/>
          <a:p>
            <a:r>
              <a:rPr lang="en-US" dirty="0" smtClean="0"/>
              <a:t>“We have NOT responded”</a:t>
            </a:r>
          </a:p>
          <a:p>
            <a:pPr lvl="1"/>
            <a:r>
              <a:rPr lang="en-US" dirty="0" smtClean="0"/>
              <a:t>To be used every time the customer has communicated to the MSP through email, portal, etc.</a:t>
            </a:r>
          </a:p>
          <a:p>
            <a:pPr lvl="1"/>
            <a:r>
              <a:rPr lang="en-US" dirty="0" smtClean="0"/>
              <a:t>To be used when generating a new ticket that does not currently have a resource assigned</a:t>
            </a:r>
          </a:p>
          <a:p>
            <a:r>
              <a:rPr lang="en-US" dirty="0" smtClean="0"/>
              <a:t>Typical Ticket Status Names include</a:t>
            </a:r>
          </a:p>
          <a:p>
            <a:pPr lvl="1"/>
            <a:r>
              <a:rPr lang="en-US" dirty="0" smtClean="0"/>
              <a:t>New, New (Email Connector), New (Portal)</a:t>
            </a:r>
          </a:p>
          <a:p>
            <a:pPr lvl="1"/>
            <a:r>
              <a:rPr lang="en-US" dirty="0" smtClean="0"/>
              <a:t>Reopened, Re-opened</a:t>
            </a:r>
          </a:p>
          <a:p>
            <a:pPr lvl="1"/>
            <a:r>
              <a:rPr lang="en-US" dirty="0" smtClean="0"/>
              <a:t>Customer Responded</a:t>
            </a:r>
          </a:p>
          <a:p>
            <a:r>
              <a:rPr lang="en-US" dirty="0" smtClean="0"/>
              <a:t>Myth</a:t>
            </a:r>
          </a:p>
          <a:p>
            <a:pPr lvl="1"/>
            <a:r>
              <a:rPr lang="en-US" dirty="0" smtClean="0"/>
              <a:t>When a ticket goes back to “Not responded”, the SLA clocks are reset (since CW 2011.3)</a:t>
            </a:r>
          </a:p>
        </p:txBody>
      </p:sp>
    </p:spTree>
    <p:extLst>
      <p:ext uri="{BB962C8B-B14F-4D97-AF65-F5344CB8AC3E}">
        <p14:creationId xmlns:p14="http://schemas.microsoft.com/office/powerpoint/2010/main" val="4231238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p:txBody>
          <a:bodyPr/>
          <a:lstStyle/>
          <a:p>
            <a:r>
              <a:rPr lang="en-US" dirty="0" smtClean="0"/>
              <a:t>“We have responded”</a:t>
            </a:r>
          </a:p>
          <a:p>
            <a:r>
              <a:rPr lang="en-US" dirty="0" smtClean="0"/>
              <a:t>Applied when the following three are true</a:t>
            </a:r>
          </a:p>
          <a:p>
            <a:pPr lvl="1"/>
            <a:r>
              <a:rPr lang="en-US" dirty="0" smtClean="0"/>
              <a:t>The MSP has communicated back in some way to the client an acknowledgement of their issue</a:t>
            </a:r>
          </a:p>
          <a:p>
            <a:pPr lvl="1"/>
            <a:r>
              <a:rPr lang="en-US" dirty="0" smtClean="0"/>
              <a:t>The MSP does not have an available resource to begin working on the issue</a:t>
            </a:r>
          </a:p>
          <a:p>
            <a:pPr lvl="1"/>
            <a:r>
              <a:rPr lang="en-US" dirty="0" smtClean="0"/>
              <a:t>An assignment or schedule has been recorded in CW</a:t>
            </a:r>
          </a:p>
          <a:p>
            <a:pPr lvl="2"/>
            <a:r>
              <a:rPr lang="en-US" dirty="0" smtClean="0"/>
              <a:t>An assignment can include an “unassigned” resource in CW or an implied group via the Ticket Status name, such as “Escalate to Tier3”</a:t>
            </a:r>
          </a:p>
          <a:p>
            <a:pPr lvl="2"/>
            <a:r>
              <a:rPr lang="en-US" dirty="0" smtClean="0"/>
              <a:t>A schedule is an assigned resource with a specific date and time to perform work</a:t>
            </a:r>
            <a:endParaRPr lang="en-US" dirty="0"/>
          </a:p>
        </p:txBody>
      </p:sp>
    </p:spTree>
    <p:extLst>
      <p:ext uri="{BB962C8B-B14F-4D97-AF65-F5344CB8AC3E}">
        <p14:creationId xmlns:p14="http://schemas.microsoft.com/office/powerpoint/2010/main" val="17119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SLA </a:t>
            </a:r>
            <a:r>
              <a:rPr lang="en-US" dirty="0" smtClean="0"/>
              <a:t>Definition</a:t>
            </a:r>
          </a:p>
          <a:p>
            <a:r>
              <a:rPr lang="en-US" dirty="0" smtClean="0"/>
              <a:t>Why </a:t>
            </a:r>
            <a:r>
              <a:rPr lang="en-US" dirty="0" smtClean="0"/>
              <a:t>SLA is </a:t>
            </a:r>
            <a:r>
              <a:rPr lang="en-US" dirty="0" smtClean="0"/>
              <a:t>Important</a:t>
            </a:r>
            <a:endParaRPr lang="en-US" dirty="0" smtClean="0"/>
          </a:p>
          <a:p>
            <a:r>
              <a:rPr lang="en-US" dirty="0" smtClean="0"/>
              <a:t>SLA </a:t>
            </a:r>
            <a:r>
              <a:rPr lang="en-US" dirty="0" smtClean="0"/>
              <a:t>Values</a:t>
            </a:r>
          </a:p>
          <a:p>
            <a:r>
              <a:rPr lang="en-US" dirty="0" smtClean="0"/>
              <a:t>Tiers </a:t>
            </a:r>
            <a:r>
              <a:rPr lang="en-US" dirty="0" smtClean="0"/>
              <a:t>or </a:t>
            </a:r>
            <a:r>
              <a:rPr lang="en-US" dirty="0" smtClean="0"/>
              <a:t>Pods</a:t>
            </a:r>
            <a:endParaRPr lang="en-US" dirty="0" smtClean="0"/>
          </a:p>
          <a:p>
            <a:r>
              <a:rPr lang="en-US" dirty="0" smtClean="0"/>
              <a:t>KPIs</a:t>
            </a:r>
            <a:endParaRPr lang="en-US" dirty="0" smtClean="0"/>
          </a:p>
          <a:p>
            <a:r>
              <a:rPr lang="en-US" dirty="0" smtClean="0"/>
              <a:t>SLA Escalation </a:t>
            </a:r>
            <a:r>
              <a:rPr lang="en-US" dirty="0" smtClean="0"/>
              <a:t>Mapping</a:t>
            </a:r>
            <a:endParaRPr lang="en-US" dirty="0" smtClean="0"/>
          </a:p>
          <a:p>
            <a:r>
              <a:rPr lang="en-US" dirty="0" smtClean="0"/>
              <a:t>SLA Escalation </a:t>
            </a:r>
            <a:r>
              <a:rPr lang="en-US" dirty="0" smtClean="0"/>
              <a:t>Analysis</a:t>
            </a:r>
          </a:p>
          <a:p>
            <a:r>
              <a:rPr lang="en-US" dirty="0" smtClean="0"/>
              <a:t>SLA </a:t>
            </a:r>
            <a:r>
              <a:rPr lang="en-US" dirty="0" smtClean="0"/>
              <a:t>Escalation </a:t>
            </a:r>
            <a:r>
              <a:rPr lang="en-US" dirty="0" smtClean="0"/>
              <a:t>Rules</a:t>
            </a:r>
            <a:endParaRPr lang="en-US" dirty="0"/>
          </a:p>
          <a:p>
            <a:r>
              <a:rPr lang="en-US" dirty="0" smtClean="0"/>
              <a:t>How to Analyze &amp; Correct your SLA </a:t>
            </a:r>
            <a:r>
              <a:rPr lang="en-US" dirty="0" smtClean="0"/>
              <a:t>settings</a:t>
            </a:r>
            <a:endParaRPr lang="en-US" dirty="0" smtClean="0"/>
          </a:p>
        </p:txBody>
      </p:sp>
    </p:spTree>
    <p:extLst>
      <p:ext uri="{BB962C8B-B14F-4D97-AF65-F5344CB8AC3E}">
        <p14:creationId xmlns:p14="http://schemas.microsoft.com/office/powerpoint/2010/main" val="2029530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p:txBody>
          <a:bodyPr/>
          <a:lstStyle/>
          <a:p>
            <a:r>
              <a:rPr lang="en-US" dirty="0" smtClean="0"/>
              <a:t>“We have responded”</a:t>
            </a:r>
          </a:p>
          <a:p>
            <a:r>
              <a:rPr lang="en-US" dirty="0" smtClean="0"/>
              <a:t>Typical Ticket Status Names include</a:t>
            </a:r>
          </a:p>
          <a:p>
            <a:pPr lvl="1"/>
            <a:r>
              <a:rPr lang="en-US" dirty="0" smtClean="0"/>
              <a:t>Assigned, Scheduled</a:t>
            </a:r>
          </a:p>
          <a:p>
            <a:pPr lvl="1"/>
            <a:r>
              <a:rPr lang="en-US" dirty="0" smtClean="0"/>
              <a:t>Escalate</a:t>
            </a:r>
          </a:p>
          <a:p>
            <a:pPr lvl="1"/>
            <a:endParaRPr lang="en-US" dirty="0" smtClean="0"/>
          </a:p>
          <a:p>
            <a:r>
              <a:rPr lang="en-US" dirty="0" smtClean="0"/>
              <a:t>Why can’t “Scheduled” be “We are Waiting”?</a:t>
            </a:r>
          </a:p>
          <a:p>
            <a:pPr lvl="1"/>
            <a:r>
              <a:rPr lang="en-US" dirty="0" smtClean="0"/>
              <a:t>We will revisit this under “We are Waiting” slide</a:t>
            </a:r>
          </a:p>
        </p:txBody>
      </p:sp>
    </p:spTree>
    <p:extLst>
      <p:ext uri="{BB962C8B-B14F-4D97-AF65-F5344CB8AC3E}">
        <p14:creationId xmlns:p14="http://schemas.microsoft.com/office/powerpoint/2010/main" val="347148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p:txBody>
          <a:bodyPr/>
          <a:lstStyle/>
          <a:p>
            <a:r>
              <a:rPr lang="en-US" dirty="0" smtClean="0"/>
              <a:t>“We have a Resolution Plan”</a:t>
            </a:r>
          </a:p>
          <a:p>
            <a:pPr lvl="1"/>
            <a:r>
              <a:rPr lang="en-US" dirty="0" smtClean="0"/>
              <a:t>Can only be applied when work is actively being performed by the MSP, which for techs should always result in time entries</a:t>
            </a:r>
          </a:p>
          <a:p>
            <a:pPr lvl="1"/>
            <a:r>
              <a:rPr lang="en-US" dirty="0" smtClean="0"/>
              <a:t>There is no exception to this rule, either someone is actively working on ticket or they are not</a:t>
            </a:r>
          </a:p>
          <a:p>
            <a:r>
              <a:rPr lang="en-US" dirty="0" smtClean="0"/>
              <a:t>Typical Ticket Status Names include</a:t>
            </a:r>
          </a:p>
          <a:p>
            <a:pPr lvl="1"/>
            <a:r>
              <a:rPr lang="en-US" dirty="0" smtClean="0"/>
              <a:t>In Progress, Work In Progress, WIP</a:t>
            </a:r>
          </a:p>
          <a:p>
            <a:pPr lvl="1"/>
            <a:r>
              <a:rPr lang="en-US" dirty="0" smtClean="0"/>
              <a:t>Traveling To</a:t>
            </a:r>
            <a:endParaRPr lang="en-US" dirty="0"/>
          </a:p>
        </p:txBody>
      </p:sp>
    </p:spTree>
    <p:extLst>
      <p:ext uri="{BB962C8B-B14F-4D97-AF65-F5344CB8AC3E}">
        <p14:creationId xmlns:p14="http://schemas.microsoft.com/office/powerpoint/2010/main" val="476825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a:xfrm>
            <a:off x="457200" y="1752600"/>
            <a:ext cx="8229600" cy="5029200"/>
          </a:xfrm>
        </p:spPr>
        <p:txBody>
          <a:bodyPr/>
          <a:lstStyle/>
          <a:p>
            <a:r>
              <a:rPr lang="en-US" dirty="0" smtClean="0"/>
              <a:t>“We are Waiting”</a:t>
            </a:r>
          </a:p>
          <a:p>
            <a:pPr lvl="1"/>
            <a:r>
              <a:rPr lang="en-US" dirty="0" smtClean="0"/>
              <a:t>Stops the SLA Clock</a:t>
            </a:r>
          </a:p>
          <a:p>
            <a:pPr lvl="1"/>
            <a:r>
              <a:rPr lang="en-US" dirty="0" smtClean="0"/>
              <a:t>Should only be applied under one of the following six conditions</a:t>
            </a:r>
          </a:p>
          <a:p>
            <a:pPr lvl="2"/>
            <a:r>
              <a:rPr lang="en-US" dirty="0" smtClean="0"/>
              <a:t>We are waiting for the customer to reply to a request</a:t>
            </a:r>
          </a:p>
          <a:p>
            <a:pPr lvl="2"/>
            <a:r>
              <a:rPr lang="en-US" dirty="0" smtClean="0"/>
              <a:t>We are waiting for non-MSP resource (such as Parts or Vendor)</a:t>
            </a:r>
          </a:p>
          <a:p>
            <a:pPr lvl="2"/>
            <a:r>
              <a:rPr lang="en-US" dirty="0" smtClean="0"/>
              <a:t>We are adhering to the client’s schedule</a:t>
            </a:r>
          </a:p>
          <a:p>
            <a:pPr lvl="2"/>
            <a:r>
              <a:rPr lang="en-US" dirty="0" smtClean="0"/>
              <a:t>We have resolved the ticket and are waiting for an internal process/review</a:t>
            </a:r>
          </a:p>
          <a:p>
            <a:pPr lvl="2"/>
            <a:r>
              <a:rPr lang="en-US" dirty="0" smtClean="0"/>
              <a:t>We are traveling from a client site</a:t>
            </a:r>
          </a:p>
          <a:p>
            <a:pPr lvl="2"/>
            <a:r>
              <a:rPr lang="en-US" dirty="0" smtClean="0"/>
              <a:t>Child Ticket</a:t>
            </a:r>
          </a:p>
        </p:txBody>
      </p:sp>
    </p:spTree>
    <p:extLst>
      <p:ext uri="{BB962C8B-B14F-4D97-AF65-F5344CB8AC3E}">
        <p14:creationId xmlns:p14="http://schemas.microsoft.com/office/powerpoint/2010/main" val="3897120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p:txBody>
          <a:bodyPr/>
          <a:lstStyle/>
          <a:p>
            <a:r>
              <a:rPr lang="en-US" dirty="0" smtClean="0"/>
              <a:t>“We are Waiting”</a:t>
            </a:r>
          </a:p>
          <a:p>
            <a:r>
              <a:rPr lang="en-US" dirty="0"/>
              <a:t>Typical Ticket Status </a:t>
            </a:r>
            <a:r>
              <a:rPr lang="en-US" dirty="0" smtClean="0"/>
              <a:t>Names </a:t>
            </a:r>
            <a:r>
              <a:rPr lang="en-US" dirty="0"/>
              <a:t>include</a:t>
            </a:r>
          </a:p>
          <a:p>
            <a:pPr lvl="1"/>
            <a:r>
              <a:rPr lang="en-US" dirty="0"/>
              <a:t>Waiting on Parts, Waiting on Vendor, Waiting on Client</a:t>
            </a:r>
          </a:p>
          <a:p>
            <a:pPr lvl="1"/>
            <a:r>
              <a:rPr lang="en-US" dirty="0"/>
              <a:t>Scheduled by Client, Waiting on Client </a:t>
            </a:r>
            <a:r>
              <a:rPr lang="en-US" dirty="0" smtClean="0"/>
              <a:t>Schedule</a:t>
            </a:r>
          </a:p>
          <a:p>
            <a:pPr lvl="1"/>
            <a:r>
              <a:rPr lang="en-US" dirty="0" smtClean="0"/>
              <a:t>Enter Time, Enter Notes, Review</a:t>
            </a:r>
          </a:p>
          <a:p>
            <a:pPr lvl="1"/>
            <a:r>
              <a:rPr lang="en-US" dirty="0" smtClean="0"/>
              <a:t>Traveling </a:t>
            </a:r>
            <a:r>
              <a:rPr lang="en-US" dirty="0"/>
              <a:t>From</a:t>
            </a:r>
          </a:p>
          <a:p>
            <a:pPr marL="617220" lvl="2">
              <a:buClr>
                <a:schemeClr val="accent1"/>
              </a:buClr>
            </a:pPr>
            <a:r>
              <a:rPr lang="en-US" dirty="0" smtClean="0"/>
              <a:t>Child </a:t>
            </a:r>
            <a:r>
              <a:rPr lang="en-US" dirty="0"/>
              <a:t>Ticket</a:t>
            </a:r>
          </a:p>
          <a:p>
            <a:endParaRPr lang="en-US" dirty="0"/>
          </a:p>
        </p:txBody>
      </p:sp>
    </p:spTree>
    <p:extLst>
      <p:ext uri="{BB962C8B-B14F-4D97-AF65-F5344CB8AC3E}">
        <p14:creationId xmlns:p14="http://schemas.microsoft.com/office/powerpoint/2010/main" val="4215386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p:txBody>
          <a:bodyPr/>
          <a:lstStyle/>
          <a:p>
            <a:r>
              <a:rPr lang="en-US" dirty="0"/>
              <a:t>Why can’t “Scheduled” be “We are Waiting</a:t>
            </a:r>
            <a:r>
              <a:rPr lang="en-US" dirty="0" smtClean="0"/>
              <a:t>”?</a:t>
            </a:r>
          </a:p>
          <a:p>
            <a:pPr marL="868680" lvl="1" indent="-457200">
              <a:buFont typeface="+mj-lt"/>
              <a:buAutoNum type="arabicPeriod"/>
            </a:pPr>
            <a:r>
              <a:rPr lang="en-US" dirty="0" smtClean="0"/>
              <a:t>“Assigned” and “Scheduled” are synonyms within the English language and, therefore, cannot have different SLA Escalation mappings</a:t>
            </a:r>
          </a:p>
          <a:p>
            <a:pPr marL="868680" lvl="1" indent="-457200">
              <a:buFont typeface="+mj-lt"/>
              <a:buAutoNum type="arabicPeriod"/>
            </a:pPr>
            <a:r>
              <a:rPr lang="en-US" dirty="0" smtClean="0"/>
              <a:t>“Scheduled” means work is not being performed now, if it could, the ticket would be “In Progress”</a:t>
            </a:r>
          </a:p>
          <a:p>
            <a:pPr lvl="2"/>
            <a:r>
              <a:rPr lang="en-US" dirty="0" smtClean="0"/>
              <a:t>If the MSP is lacking resources to begin work on the issue, the “We have responded” SLA clock should not be stopped</a:t>
            </a:r>
          </a:p>
          <a:p>
            <a:pPr lvl="2"/>
            <a:r>
              <a:rPr lang="en-US" dirty="0" smtClean="0"/>
              <a:t>If the client is forcing the schedule, i.e. won’t be in their office until tomorrow or requires server work be done after hours, the SLA clock should be stopped but we need a different Ticket Status name to differentiate it from a MSP scheduled ticket</a:t>
            </a:r>
          </a:p>
          <a:p>
            <a:pPr lvl="3"/>
            <a:r>
              <a:rPr lang="en-US" dirty="0" smtClean="0"/>
              <a:t>“Scheduled by Client” or “Waiting on Client Schedule”</a:t>
            </a:r>
          </a:p>
        </p:txBody>
      </p:sp>
    </p:spTree>
    <p:extLst>
      <p:ext uri="{BB962C8B-B14F-4D97-AF65-F5344CB8AC3E}">
        <p14:creationId xmlns:p14="http://schemas.microsoft.com/office/powerpoint/2010/main" val="199081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a:t>
            </a:r>
            <a:endParaRPr lang="en-US" dirty="0"/>
          </a:p>
        </p:txBody>
      </p:sp>
      <p:sp>
        <p:nvSpPr>
          <p:cNvPr id="3" name="Content Placeholder 2"/>
          <p:cNvSpPr>
            <a:spLocks noGrp="1"/>
          </p:cNvSpPr>
          <p:nvPr>
            <p:ph idx="1"/>
          </p:nvPr>
        </p:nvSpPr>
        <p:spPr>
          <a:xfrm>
            <a:off x="457200" y="1752600"/>
            <a:ext cx="8229600" cy="4953000"/>
          </a:xfrm>
        </p:spPr>
        <p:txBody>
          <a:bodyPr/>
          <a:lstStyle/>
          <a:p>
            <a:r>
              <a:rPr lang="en-US" dirty="0" smtClean="0"/>
              <a:t>“We have Resolved the issue”</a:t>
            </a:r>
          </a:p>
          <a:p>
            <a:pPr lvl="1"/>
            <a:r>
              <a:rPr lang="en-US" dirty="0" smtClean="0"/>
              <a:t>Applied when no further MSP work will be performed on the ticket</a:t>
            </a:r>
          </a:p>
          <a:p>
            <a:pPr lvl="1"/>
            <a:r>
              <a:rPr lang="en-US" dirty="0" smtClean="0"/>
              <a:t>Stops the SLA clock</a:t>
            </a:r>
          </a:p>
          <a:p>
            <a:r>
              <a:rPr lang="en-US" dirty="0" smtClean="0"/>
              <a:t>Typical Ticket Status Names include</a:t>
            </a:r>
          </a:p>
          <a:p>
            <a:pPr lvl="1"/>
            <a:r>
              <a:rPr lang="en-US" dirty="0" smtClean="0"/>
              <a:t>Completed, Closed, &gt;Closed, Resolved</a:t>
            </a:r>
          </a:p>
          <a:p>
            <a:pPr lvl="1"/>
            <a:r>
              <a:rPr lang="en-US" dirty="0" smtClean="0"/>
              <a:t>Cancelled, Duplicate Ticket</a:t>
            </a:r>
          </a:p>
          <a:p>
            <a:r>
              <a:rPr lang="en-US" dirty="0"/>
              <a:t>When ticket is resolved and requires follow-up, do I use </a:t>
            </a:r>
            <a:r>
              <a:rPr lang="en-US" dirty="0" smtClean="0"/>
              <a:t>“have resolved the issue” </a:t>
            </a:r>
            <a:r>
              <a:rPr lang="en-US" dirty="0"/>
              <a:t>or </a:t>
            </a:r>
            <a:r>
              <a:rPr lang="en-US" dirty="0" smtClean="0"/>
              <a:t>“are waiting</a:t>
            </a:r>
            <a:r>
              <a:rPr lang="en-US" dirty="0"/>
              <a:t>”?</a:t>
            </a:r>
          </a:p>
          <a:p>
            <a:pPr lvl="1"/>
            <a:r>
              <a:rPr lang="en-US" dirty="0"/>
              <a:t>If additional time entries will be entered for the follow-up action, use </a:t>
            </a:r>
            <a:r>
              <a:rPr lang="en-US" dirty="0" smtClean="0"/>
              <a:t>“We are Waiting</a:t>
            </a:r>
            <a:r>
              <a:rPr lang="en-US" dirty="0"/>
              <a:t>”</a:t>
            </a:r>
          </a:p>
          <a:p>
            <a:pPr lvl="1"/>
            <a:r>
              <a:rPr lang="en-US" dirty="0"/>
              <a:t>Otherwise, use </a:t>
            </a:r>
            <a:r>
              <a:rPr lang="en-US" dirty="0" smtClean="0"/>
              <a:t>“We have resolved the issue”</a:t>
            </a:r>
          </a:p>
          <a:p>
            <a:pPr lvl="1"/>
            <a:endParaRPr lang="en-US" dirty="0"/>
          </a:p>
        </p:txBody>
      </p:sp>
    </p:spTree>
    <p:extLst>
      <p:ext uri="{BB962C8B-B14F-4D97-AF65-F5344CB8AC3E}">
        <p14:creationId xmlns:p14="http://schemas.microsoft.com/office/powerpoint/2010/main" val="4276714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Escalation Rules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Why updating your SLA mappings to these rule will not break your SLA Workflow and Reports</a:t>
            </a:r>
          </a:p>
          <a:p>
            <a:r>
              <a:rPr lang="en-US" dirty="0" smtClean="0"/>
              <a:t>Workflow Rules</a:t>
            </a:r>
          </a:p>
          <a:p>
            <a:pPr lvl="1"/>
            <a:r>
              <a:rPr lang="en-US" dirty="0" smtClean="0"/>
              <a:t>The majority of your “SLA” workflow rules are actually based on Ticket Status names rather than SLA Escalation and will not be affected in any way</a:t>
            </a:r>
          </a:p>
          <a:p>
            <a:pPr lvl="1"/>
            <a:r>
              <a:rPr lang="en-US" dirty="0" smtClean="0"/>
              <a:t>Any true SLA workflow rules will only perform better</a:t>
            </a:r>
          </a:p>
          <a:p>
            <a:r>
              <a:rPr lang="en-US" dirty="0" smtClean="0"/>
              <a:t>Reports</a:t>
            </a:r>
          </a:p>
          <a:p>
            <a:pPr lvl="1"/>
            <a:r>
              <a:rPr lang="en-US" dirty="0" smtClean="0"/>
              <a:t>“NOT Responded” and “Responded” are recorded in CW as First Escalation only and will not be overridden because you return to these SLA states</a:t>
            </a:r>
          </a:p>
          <a:p>
            <a:pPr lvl="1"/>
            <a:r>
              <a:rPr lang="en-US" dirty="0" smtClean="0"/>
              <a:t>Time to Resolve is accruing all previous SLA states (expect Waiting), it does not treat any SLA state different from another</a:t>
            </a:r>
            <a:endParaRPr lang="en-US" dirty="0"/>
          </a:p>
        </p:txBody>
      </p:sp>
    </p:spTree>
    <p:extLst>
      <p:ext uri="{BB962C8B-B14F-4D97-AF65-F5344CB8AC3E}">
        <p14:creationId xmlns:p14="http://schemas.microsoft.com/office/powerpoint/2010/main" val="306326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SLAReview.com</a:t>
            </a:r>
            <a:endParaRPr lang="en-US" dirty="0"/>
          </a:p>
        </p:txBody>
      </p:sp>
      <p:sp>
        <p:nvSpPr>
          <p:cNvPr id="3" name="Content Placeholder 2"/>
          <p:cNvSpPr>
            <a:spLocks noGrp="1"/>
          </p:cNvSpPr>
          <p:nvPr>
            <p:ph idx="1"/>
          </p:nvPr>
        </p:nvSpPr>
        <p:spPr/>
        <p:txBody>
          <a:bodyPr/>
          <a:lstStyle/>
          <a:p>
            <a:r>
              <a:rPr lang="en-US" dirty="0" smtClean="0"/>
              <a:t>SLAReview.com</a:t>
            </a:r>
          </a:p>
          <a:p>
            <a:pPr lvl="1"/>
            <a:r>
              <a:rPr lang="en-US" dirty="0" smtClean="0"/>
              <a:t>Provides a centralized location for SLA standards and analysis</a:t>
            </a:r>
          </a:p>
          <a:p>
            <a:pPr lvl="1"/>
            <a:r>
              <a:rPr lang="en-US" dirty="0" smtClean="0"/>
              <a:t>Free Resource</a:t>
            </a:r>
          </a:p>
          <a:p>
            <a:pPr lvl="2"/>
            <a:r>
              <a:rPr lang="en-US" dirty="0" smtClean="0"/>
              <a:t>No Sign-in required</a:t>
            </a:r>
          </a:p>
          <a:p>
            <a:pPr lvl="2"/>
            <a:r>
              <a:rPr lang="en-US" dirty="0" smtClean="0"/>
              <a:t>No Email Address required</a:t>
            </a:r>
          </a:p>
          <a:p>
            <a:pPr lvl="2"/>
            <a:r>
              <a:rPr lang="en-US" dirty="0" smtClean="0"/>
              <a:t>No Company Information required</a:t>
            </a:r>
          </a:p>
          <a:p>
            <a:pPr lvl="2"/>
            <a:r>
              <a:rPr lang="en-US" dirty="0" smtClean="0"/>
              <a:t>No ConnectWise Integrator Account required</a:t>
            </a:r>
            <a:endParaRPr lang="en-US" dirty="0"/>
          </a:p>
        </p:txBody>
      </p:sp>
    </p:spTree>
    <p:extLst>
      <p:ext uri="{BB962C8B-B14F-4D97-AF65-F5344CB8AC3E}">
        <p14:creationId xmlns:p14="http://schemas.microsoft.com/office/powerpoint/2010/main" val="1319763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SLAReview.com</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319" y="1981200"/>
            <a:ext cx="8689362"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3071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SLAReview.com</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88" y="254001"/>
            <a:ext cx="8734425" cy="621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877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 Definition</a:t>
            </a:r>
            <a:endParaRPr lang="en-US" dirty="0"/>
          </a:p>
        </p:txBody>
      </p:sp>
      <p:sp>
        <p:nvSpPr>
          <p:cNvPr id="3" name="Content Placeholder 2"/>
          <p:cNvSpPr>
            <a:spLocks noGrp="1"/>
          </p:cNvSpPr>
          <p:nvPr>
            <p:ph idx="1"/>
          </p:nvPr>
        </p:nvSpPr>
        <p:spPr/>
        <p:txBody>
          <a:bodyPr/>
          <a:lstStyle/>
          <a:p>
            <a:r>
              <a:rPr lang="en-US" dirty="0" smtClean="0"/>
              <a:t>What does SLA stand for?</a:t>
            </a:r>
          </a:p>
          <a:p>
            <a:pPr lvl="1"/>
            <a:r>
              <a:rPr lang="en-US" dirty="0" smtClean="0"/>
              <a:t>Service Level Agreement</a:t>
            </a:r>
          </a:p>
          <a:p>
            <a:r>
              <a:rPr lang="en-US" dirty="0" smtClean="0"/>
              <a:t>How do we (ConnectWise) use it?</a:t>
            </a:r>
          </a:p>
          <a:p>
            <a:pPr lvl="1"/>
            <a:r>
              <a:rPr lang="en-US" dirty="0" smtClean="0"/>
              <a:t>As a time measurement of 5 different SLA States</a:t>
            </a:r>
          </a:p>
          <a:p>
            <a:pPr lvl="2"/>
            <a:r>
              <a:rPr lang="en-US" dirty="0" smtClean="0"/>
              <a:t>We have NOT Responded (New)</a:t>
            </a:r>
          </a:p>
          <a:p>
            <a:pPr lvl="2"/>
            <a:r>
              <a:rPr lang="en-US" dirty="0" smtClean="0"/>
              <a:t>We have Responded (Assigned)</a:t>
            </a:r>
          </a:p>
          <a:p>
            <a:pPr lvl="2"/>
            <a:r>
              <a:rPr lang="en-US" dirty="0" smtClean="0"/>
              <a:t>We have a Resolution Plan (In Progress)</a:t>
            </a:r>
          </a:p>
          <a:p>
            <a:pPr lvl="2"/>
            <a:r>
              <a:rPr lang="en-US" dirty="0" smtClean="0"/>
              <a:t>We are Waiting (Waiting for Client/Parts)</a:t>
            </a:r>
          </a:p>
          <a:p>
            <a:pPr lvl="2"/>
            <a:r>
              <a:rPr lang="en-US" dirty="0" smtClean="0"/>
              <a:t>We have Resolved the issue (Completed/Closed)</a:t>
            </a:r>
          </a:p>
          <a:p>
            <a:r>
              <a:rPr lang="en-US" dirty="0" smtClean="0"/>
              <a:t>Time is usually calculated during business hours only</a:t>
            </a:r>
            <a:endParaRPr lang="en-US" dirty="0"/>
          </a:p>
        </p:txBody>
      </p:sp>
    </p:spTree>
    <p:extLst>
      <p:ext uri="{BB962C8B-B14F-4D97-AF65-F5344CB8AC3E}">
        <p14:creationId xmlns:p14="http://schemas.microsoft.com/office/powerpoint/2010/main" val="2633044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SLAReview.com</a:t>
            </a:r>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130" y="2023535"/>
            <a:ext cx="8677275" cy="4276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8536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428625"/>
            <a:ext cx="5867400" cy="600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7459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r>
              <a:rPr lang="en-US" dirty="0" smtClean="0"/>
              <a:t>Prove your SLA KPIs can be as important as your P&amp;L report</a:t>
            </a:r>
          </a:p>
          <a:p>
            <a:r>
              <a:rPr lang="en-US" dirty="0" smtClean="0"/>
              <a:t>Prove that SLA Escalation to Ticket Status mapping is not up to interpretation or personal preference but is logic based</a:t>
            </a:r>
          </a:p>
          <a:p>
            <a:r>
              <a:rPr lang="en-US" dirty="0" smtClean="0"/>
              <a:t>Prove that correcting your SLA Escalation to Ticket Status mapping will not break your Workflow or Reports</a:t>
            </a:r>
          </a:p>
          <a:p>
            <a:r>
              <a:rPr lang="en-US" dirty="0" smtClean="0"/>
              <a:t>Ensure that when you return to your offices, you can and will actually apply what you have learned today</a:t>
            </a:r>
            <a:endParaRPr lang="en-US" dirty="0"/>
          </a:p>
        </p:txBody>
      </p:sp>
    </p:spTree>
    <p:extLst>
      <p:ext uri="{BB962C8B-B14F-4D97-AF65-F5344CB8AC3E}">
        <p14:creationId xmlns:p14="http://schemas.microsoft.com/office/powerpoint/2010/main" val="180270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r>
              <a:rPr lang="en-US" dirty="0" smtClean="0"/>
              <a:t>Q &amp; A</a:t>
            </a:r>
            <a:endParaRPr lang="en-US" dirty="0"/>
          </a:p>
        </p:txBody>
      </p:sp>
    </p:spTree>
    <p:extLst>
      <p:ext uri="{BB962C8B-B14F-4D97-AF65-F5344CB8AC3E}">
        <p14:creationId xmlns:p14="http://schemas.microsoft.com/office/powerpoint/2010/main" val="1895258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 Definition</a:t>
            </a:r>
          </a:p>
        </p:txBody>
      </p:sp>
      <p:sp>
        <p:nvSpPr>
          <p:cNvPr id="3" name="Content Placeholder 2"/>
          <p:cNvSpPr>
            <a:spLocks noGrp="1"/>
          </p:cNvSpPr>
          <p:nvPr>
            <p:ph idx="1"/>
          </p:nvPr>
        </p:nvSpPr>
        <p:spPr/>
        <p:txBody>
          <a:bodyPr/>
          <a:lstStyle/>
          <a:p>
            <a:r>
              <a:rPr lang="en-US" dirty="0" smtClean="0"/>
              <a:t>Traditionally, SLA is used as a contract for expected response times with a client</a:t>
            </a:r>
          </a:p>
          <a:p>
            <a:pPr lvl="1"/>
            <a:r>
              <a:rPr lang="en-US" dirty="0" smtClean="0"/>
              <a:t>For Example, MSP X will respond to a client request within 2 business hours and MSP X will begin working on the ticket within 6 business hours of the request</a:t>
            </a:r>
          </a:p>
          <a:p>
            <a:pPr lvl="1"/>
            <a:r>
              <a:rPr lang="en-US" dirty="0" smtClean="0"/>
              <a:t>Contracted times are usually well above typical response times – putting the MSP in a good position to meet or exceed their SLA</a:t>
            </a:r>
          </a:p>
        </p:txBody>
      </p:sp>
    </p:spTree>
    <p:extLst>
      <p:ext uri="{BB962C8B-B14F-4D97-AF65-F5344CB8AC3E}">
        <p14:creationId xmlns:p14="http://schemas.microsoft.com/office/powerpoint/2010/main" val="771456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SLA is Important</a:t>
            </a:r>
            <a:endParaRPr lang="en-US" dirty="0"/>
          </a:p>
        </p:txBody>
      </p:sp>
      <p:sp>
        <p:nvSpPr>
          <p:cNvPr id="3" name="Content Placeholder 2"/>
          <p:cNvSpPr>
            <a:spLocks noGrp="1"/>
          </p:cNvSpPr>
          <p:nvPr>
            <p:ph idx="1"/>
          </p:nvPr>
        </p:nvSpPr>
        <p:spPr/>
        <p:txBody>
          <a:bodyPr/>
          <a:lstStyle/>
          <a:p>
            <a:r>
              <a:rPr lang="en-US" dirty="0" smtClean="0"/>
              <a:t>SLA contains the most important KPI (Key Performance Indicators) for Operations</a:t>
            </a:r>
          </a:p>
          <a:p>
            <a:r>
              <a:rPr lang="en-US" dirty="0" smtClean="0"/>
              <a:t>Any procedural, employee, role, responsibility, client or workflow change will affect your SLA KPIs</a:t>
            </a:r>
          </a:p>
          <a:p>
            <a:r>
              <a:rPr lang="en-US" dirty="0" smtClean="0"/>
              <a:t>SLA KPIs are the benchmark for operational efficiency – no other measurable value can provide the same degree of responsive feedback from change</a:t>
            </a:r>
            <a:endParaRPr lang="en-US" dirty="0"/>
          </a:p>
        </p:txBody>
      </p:sp>
    </p:spTree>
    <p:extLst>
      <p:ext uri="{BB962C8B-B14F-4D97-AF65-F5344CB8AC3E}">
        <p14:creationId xmlns:p14="http://schemas.microsoft.com/office/powerpoint/2010/main" val="775870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Operation Metrics</a:t>
            </a:r>
            <a:endParaRPr lang="en-US" dirty="0"/>
          </a:p>
        </p:txBody>
      </p:sp>
      <p:sp>
        <p:nvSpPr>
          <p:cNvPr id="3" name="Content Placeholder 2"/>
          <p:cNvSpPr>
            <a:spLocks noGrp="1"/>
          </p:cNvSpPr>
          <p:nvPr>
            <p:ph idx="1"/>
          </p:nvPr>
        </p:nvSpPr>
        <p:spPr/>
        <p:txBody>
          <a:bodyPr>
            <a:normAutofit/>
          </a:bodyPr>
          <a:lstStyle/>
          <a:p>
            <a:r>
              <a:rPr lang="en-US" dirty="0" smtClean="0"/>
              <a:t>How many tickets did we close today/week?</a:t>
            </a:r>
          </a:p>
          <a:p>
            <a:r>
              <a:rPr lang="en-US" dirty="0"/>
              <a:t>How many tickets were still open at the end of the day</a:t>
            </a:r>
            <a:r>
              <a:rPr lang="en-US" dirty="0" smtClean="0"/>
              <a:t>?</a:t>
            </a:r>
          </a:p>
          <a:p>
            <a:pPr lvl="1"/>
            <a:r>
              <a:rPr lang="en-US" dirty="0" smtClean="0"/>
              <a:t>Why less useful?</a:t>
            </a:r>
          </a:p>
          <a:p>
            <a:pPr lvl="2"/>
            <a:r>
              <a:rPr lang="en-US" dirty="0" smtClean="0"/>
              <a:t>Number of incoming tickets each day/week is not static and therefore is always going up and down regardless of company changes</a:t>
            </a:r>
          </a:p>
          <a:p>
            <a:pPr lvl="2"/>
            <a:r>
              <a:rPr lang="en-US" dirty="0" smtClean="0"/>
              <a:t>If open tickets are usually under 5 tickets than there is too little numeric data to validate improvements</a:t>
            </a:r>
          </a:p>
        </p:txBody>
      </p:sp>
    </p:spTree>
    <p:extLst>
      <p:ext uri="{BB962C8B-B14F-4D97-AF65-F5344CB8AC3E}">
        <p14:creationId xmlns:p14="http://schemas.microsoft.com/office/powerpoint/2010/main" val="3534286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Operation Metrics</a:t>
            </a:r>
          </a:p>
        </p:txBody>
      </p:sp>
      <p:sp>
        <p:nvSpPr>
          <p:cNvPr id="3" name="Content Placeholder 2"/>
          <p:cNvSpPr>
            <a:spLocks noGrp="1"/>
          </p:cNvSpPr>
          <p:nvPr>
            <p:ph idx="1"/>
          </p:nvPr>
        </p:nvSpPr>
        <p:spPr/>
        <p:txBody>
          <a:bodyPr/>
          <a:lstStyle/>
          <a:p>
            <a:r>
              <a:rPr lang="en-US" dirty="0"/>
              <a:t>How many hours did each tech work today?</a:t>
            </a:r>
          </a:p>
          <a:p>
            <a:r>
              <a:rPr lang="en-US" dirty="0"/>
              <a:t>What % of the tech’s time was billable?</a:t>
            </a:r>
          </a:p>
          <a:p>
            <a:pPr lvl="1"/>
            <a:r>
              <a:rPr lang="en-US" dirty="0"/>
              <a:t>Why less useful?</a:t>
            </a:r>
          </a:p>
          <a:p>
            <a:pPr lvl="2"/>
            <a:r>
              <a:rPr lang="en-US" dirty="0"/>
              <a:t>I can replace a 9-hour/day, 90% billable 15-year tech veteran with a 10-hour/day 95% billable entry-level tech; however, the fewer hours, less billable 15-year tech still out produces the </a:t>
            </a:r>
            <a:r>
              <a:rPr lang="en-US" dirty="0" smtClean="0"/>
              <a:t>entry-level tech</a:t>
            </a:r>
            <a:endParaRPr lang="en-US" dirty="0"/>
          </a:p>
          <a:p>
            <a:pPr lvl="2"/>
            <a:r>
              <a:rPr lang="en-US" dirty="0" smtClean="0"/>
              <a:t>I can completely change the companies procedures but the tech will still be working 9-hour days at 90% billable</a:t>
            </a:r>
            <a:endParaRPr lang="en-US" dirty="0"/>
          </a:p>
        </p:txBody>
      </p:sp>
    </p:spTree>
    <p:extLst>
      <p:ext uri="{BB962C8B-B14F-4D97-AF65-F5344CB8AC3E}">
        <p14:creationId xmlns:p14="http://schemas.microsoft.com/office/powerpoint/2010/main" val="1591880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7978</TotalTime>
  <Words>3428</Words>
  <Application>Microsoft Office PowerPoint</Application>
  <PresentationFormat>On-screen Show (4:3)</PresentationFormat>
  <Paragraphs>695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Apothecary</vt:lpstr>
      <vt:lpstr>SLA Escalation</vt:lpstr>
      <vt:lpstr>Presenter</vt:lpstr>
      <vt:lpstr>Goals</vt:lpstr>
      <vt:lpstr>Overview</vt:lpstr>
      <vt:lpstr>SLA Definition</vt:lpstr>
      <vt:lpstr>SLA Definition</vt:lpstr>
      <vt:lpstr>Why SLA is Important</vt:lpstr>
      <vt:lpstr>Typical Operation Metrics</vt:lpstr>
      <vt:lpstr>Typical Operation Metrics</vt:lpstr>
      <vt:lpstr>SLA Accrued</vt:lpstr>
      <vt:lpstr>SLA Per Escalation</vt:lpstr>
      <vt:lpstr>ConnectWise SLA Values</vt:lpstr>
      <vt:lpstr>ConnectWise SLA Values</vt:lpstr>
      <vt:lpstr>Customer Facing SLA</vt:lpstr>
      <vt:lpstr>Operations SLA</vt:lpstr>
      <vt:lpstr>Tier Approach</vt:lpstr>
      <vt:lpstr>Tiers Approach</vt:lpstr>
      <vt:lpstr>Pod Approach</vt:lpstr>
      <vt:lpstr>Pod Approach</vt:lpstr>
      <vt:lpstr>Key Performance Indicators</vt:lpstr>
      <vt:lpstr>Key Performance Indicators</vt:lpstr>
      <vt:lpstr>Key Performance Indicators</vt:lpstr>
      <vt:lpstr>Work/Non-Work Time Ratio</vt:lpstr>
      <vt:lpstr>In Progress vs. Time Recorded</vt:lpstr>
      <vt:lpstr>Key Performance Indicators</vt:lpstr>
      <vt:lpstr>SLA Escalation Mapping</vt:lpstr>
      <vt:lpstr>SLA Escalation Mapping</vt:lpstr>
      <vt:lpstr>SLA Escalation Mapping</vt:lpstr>
      <vt:lpstr>SLA Escalation Mapping</vt:lpstr>
      <vt:lpstr>SLA Escalation Mapping</vt:lpstr>
      <vt:lpstr>SLA Escalation Analysis</vt:lpstr>
      <vt:lpstr>SLA Escalation Analysis</vt:lpstr>
      <vt:lpstr>SLA Escalation Analysis</vt:lpstr>
      <vt:lpstr>SLA Escalation Analysis</vt:lpstr>
      <vt:lpstr>SLA Escalation Analysis</vt:lpstr>
      <vt:lpstr>SLA Escalation Analysis</vt:lpstr>
      <vt:lpstr>SLA Escalation Analysis</vt:lpstr>
      <vt:lpstr>SLA Escalation Rules</vt:lpstr>
      <vt:lpstr>SLA Escalation Rules</vt:lpstr>
      <vt:lpstr>SLA Escalation Rules</vt:lpstr>
      <vt:lpstr>SLA Escalation Rules</vt:lpstr>
      <vt:lpstr>SLA Escalation Rules</vt:lpstr>
      <vt:lpstr>SLA Escalation Rules</vt:lpstr>
      <vt:lpstr>SLA Escalation Rules</vt:lpstr>
      <vt:lpstr>SLA Escalation Rules</vt:lpstr>
      <vt:lpstr>SLA Escalation Rules </vt:lpstr>
      <vt:lpstr>SLAReview.com</vt:lpstr>
      <vt:lpstr>SLAReview.com</vt:lpstr>
      <vt:lpstr>SLAReview.com</vt:lpstr>
      <vt:lpstr>SLAReview.com</vt:lpstr>
      <vt:lpstr>PowerPoint Presentation</vt:lpstr>
      <vt:lpstr>Goals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 + Budget</dc:title>
  <dc:creator>Connolly</dc:creator>
  <cp:lastModifiedBy>Connolly</cp:lastModifiedBy>
  <cp:revision>62</cp:revision>
  <dcterms:created xsi:type="dcterms:W3CDTF">2013-09-18T15:02:39Z</dcterms:created>
  <dcterms:modified xsi:type="dcterms:W3CDTF">2013-09-24T04:05:52Z</dcterms:modified>
</cp:coreProperties>
</file>